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30"/>
  </p:notesMasterIdLst>
  <p:sldIdLst>
    <p:sldId id="257" r:id="rId2"/>
    <p:sldId id="411" r:id="rId3"/>
    <p:sldId id="410" r:id="rId4"/>
    <p:sldId id="409" r:id="rId5"/>
    <p:sldId id="261" r:id="rId6"/>
    <p:sldId id="260" r:id="rId7"/>
    <p:sldId id="259" r:id="rId8"/>
    <p:sldId id="258" r:id="rId9"/>
    <p:sldId id="379" r:id="rId10"/>
    <p:sldId id="404" r:id="rId11"/>
    <p:sldId id="414" r:id="rId12"/>
    <p:sldId id="408" r:id="rId13"/>
    <p:sldId id="406" r:id="rId14"/>
    <p:sldId id="366" r:id="rId15"/>
    <p:sldId id="397" r:id="rId16"/>
    <p:sldId id="367" r:id="rId17"/>
    <p:sldId id="415" r:id="rId18"/>
    <p:sldId id="416" r:id="rId19"/>
    <p:sldId id="378" r:id="rId20"/>
    <p:sldId id="412" r:id="rId21"/>
    <p:sldId id="380" r:id="rId22"/>
    <p:sldId id="384" r:id="rId23"/>
    <p:sldId id="381" r:id="rId24"/>
    <p:sldId id="377" r:id="rId25"/>
    <p:sldId id="382" r:id="rId26"/>
    <p:sldId id="383" r:id="rId27"/>
    <p:sldId id="413" r:id="rId28"/>
    <p:sldId id="371" r:id="rId2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741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60999" autoAdjust="0"/>
  </p:normalViewPr>
  <p:slideViewPr>
    <p:cSldViewPr snapToGrid="0">
      <p:cViewPr varScale="1">
        <p:scale>
          <a:sx n="67" d="100"/>
          <a:sy n="67" d="100"/>
        </p:scale>
        <p:origin x="860" y="4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4796D-EC9A-466D-AEB9-29CE1643E635}" type="datetimeFigureOut">
              <a:rPr lang="ko-KR" altLang="en-US" smtClean="0"/>
              <a:t>2020-06-08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154D3-FFBF-4BCD-BA12-C3C716BFE1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207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8173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9743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8928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3688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7149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4276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1943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5363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9936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0492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892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2BB1-2D25-4C43-86BD-7111E115F328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6062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3313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3099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1880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9919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810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1361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6401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9659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2481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2BB1-2D25-4C43-86BD-7111E115F328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241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2BB1-2D25-4C43-86BD-7111E115F328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4060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2BB1-2D25-4C43-86BD-7111E115F328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5934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2BB1-2D25-4C43-86BD-7111E115F328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0262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2BB1-2D25-4C43-86BD-7111E115F328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2466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2BB1-2D25-4C43-86BD-7111E115F328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0841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154D3-FFBF-4BCD-BA12-C3C716BFE18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580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A7B6B-6BF2-4D04-B34A-AFC061024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DB8DFF3-08C6-4927-9088-558E3A56A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C77CD11-58B3-459F-973E-4EF52042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FFE3-AB82-4A8A-B52F-4A36DF1E3766}" type="datetime1">
              <a:rPr lang="ko-KR" altLang="en-US" smtClean="0"/>
              <a:t>2020-06-08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529752-79C2-4FE7-99D7-ADC5001EE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29C554C-FF25-46DD-BDF9-EB5D58C2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3382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C1A011-7248-441B-BA27-9E66B631C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B321936-5015-4572-ACBE-E48509C70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7A1E25-3C49-4DBE-9862-A37A213B6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5685-0106-434E-B4A6-F65B4C37DCC1}" type="datetime1">
              <a:rPr lang="ko-KR" altLang="en-US" smtClean="0"/>
              <a:t>2020-06-08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87E7156-850D-49DD-A71E-A065B941F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F6D02E-5E28-4CBA-AFF9-21012822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655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0FFA2EF-CE81-44A3-8D89-6CBC9F2B1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654BBD1-7044-4F92-A1D7-F623EF426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9F5935C-6030-4DB3-AE79-83AF6CB2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07E5-A1A8-44A4-903E-63A609D232C6}" type="datetime1">
              <a:rPr lang="ko-KR" altLang="en-US" smtClean="0"/>
              <a:t>2020-06-08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AF79E1-4990-418E-A12A-8941C0C45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BF318D1-2CB5-447F-8182-3D55CF39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754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5E428F-A460-4262-AEB2-B95018D0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15C0A8D-938E-4FAB-8875-7B27CDAB4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498C56-2C5A-4679-943E-5468AE9D5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4B23-A69A-4A33-A8C6-D96E3CCC473F}" type="datetime1">
              <a:rPr lang="ko-KR" altLang="en-US" smtClean="0"/>
              <a:t>2020-06-08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502E39-C2CE-4CBD-BAF5-933F83FB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BB2DAFB-54C9-48B6-959A-956D28B45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966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170117-F3F1-4AF9-B3C7-4925F301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BA1DD41-9930-459C-ADEC-BF75FF571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47AD0F-C8EF-44B1-820A-DD984B11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9ED1-E499-419C-ABC2-69A73FA822DC}" type="datetime1">
              <a:rPr lang="ko-KR" altLang="en-US" smtClean="0"/>
              <a:t>2020-06-08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64D040-7BB0-4E7C-8A41-D86C9C06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F7BDD4B-AD7C-44E6-A51B-43A389E74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4216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FF8D40-98B1-45DA-B139-0C4077954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B503A02-F0CA-44B5-9016-DC33807A5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F4B2CA2-9897-4376-A46C-78FE60DAD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7D48A86-FA84-45B1-B937-3282643FB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3B1B-47E8-4A14-8CA0-DD6F817096F5}" type="datetime1">
              <a:rPr lang="ko-KR" altLang="en-US" smtClean="0"/>
              <a:t>2020-06-08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0BBBAB7-F742-4FF0-8E04-238004E65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2B39372-532A-4EC0-8698-C2C52FA7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759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C0C3E3-29A6-40EF-95AA-D065C40F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AB3F028-D6F9-40B1-8F4B-A4E397D20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86C47D5-D485-41B2-9053-1388106D9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7191F07-ED89-49BA-9110-0426F1FCEB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1501ACA-DDAA-4841-AF0B-013DA4DFC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B9DFA65-E2E8-47D5-8C99-7503FB8A9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93B4-0D56-462E-9A93-44E31BAD82D4}" type="datetime1">
              <a:rPr lang="ko-KR" altLang="en-US" smtClean="0"/>
              <a:t>2020-06-08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EB95705-72F6-4C8A-BEF8-443E8236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9B8B453-8F3B-4BAD-AF91-C3384365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898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27A9FB-A098-45AB-B5C2-7B7B7E563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5C7197C-8191-4E70-BF22-C825C5E9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0B02-08FD-4804-BA0C-3A8F4B1B403F}" type="datetime1">
              <a:rPr lang="ko-KR" altLang="en-US" smtClean="0"/>
              <a:t>2020-06-08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B4D9450-F5E4-42CC-9B7D-B6F63E956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249BC31-0D53-43EC-B381-BF97A269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815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3FB6F67-36FB-4156-AC9C-3FB7110F8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0961-EE14-45E0-9AAA-41BC2F6955FD}" type="datetime1">
              <a:rPr lang="ko-KR" altLang="en-US" smtClean="0"/>
              <a:t>2020-06-08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5659682-0811-4E9C-965D-58740714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8A5C4ED-379E-493E-A299-B22A7C68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07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D5377B-E145-4365-8BBE-7C5A376BE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14A389-1AB3-471F-94A8-6F35A9937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AA916F3-3900-4B67-AD33-F6475B850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56130A5-600C-4956-BF9C-0C161576D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5BE2-0EEA-4CDB-8BB9-C5FCB59EA7BC}" type="datetime1">
              <a:rPr lang="ko-KR" altLang="en-US" smtClean="0"/>
              <a:t>2020-06-08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A8F9E51-B028-4C1B-82ED-22C368158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E585692-1369-4D35-84A0-BDED6E9C6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629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DBD0CE-AD41-4C63-A1EC-31F793B4B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A0EF51F-FAA3-4299-AC27-E9C932A6F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392A3C5-94A3-4F2F-8048-1F286145C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D1A3577-674A-44F5-A277-6CD6F1CA4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5826-8D1B-40CA-805C-F2B18EDAAA70}" type="datetime1">
              <a:rPr lang="ko-KR" altLang="en-US" smtClean="0"/>
              <a:t>2020-06-08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2CA2978-5770-4A32-88B2-A9A9A92A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C0DE384-7E34-49BD-B757-055149EB7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8051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6D6F318-6721-4CE5-8F80-A36E47AA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77C9E3-A0A7-432A-88CD-ACE7B79E2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DBA323-A2C9-4FFE-BF35-472D82F64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25943-2F12-4D98-9C4C-F9298D613568}" type="datetime1">
              <a:rPr lang="ko-KR" altLang="en-US" smtClean="0"/>
              <a:t>2020-06-08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413C098-255A-4D3E-99AB-E3CB51D0A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C4326FD-008F-4E61-9920-F8DBC0F06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AAB14-659C-495B-B4B2-DD9A364F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144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31.png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4.m4a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E997FE-7B1F-43C0-8EEA-305E7E6ED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29265"/>
            <a:ext cx="9144000" cy="91114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Progress</a:t>
            </a:r>
            <a:r>
              <a:rPr lang="ko-KR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</a:t>
            </a:r>
            <a:endParaRPr lang="ko-KR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29C2CFB-9CFB-45A3-953F-AEF1AA713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26040"/>
            <a:ext cx="9144000" cy="1655762"/>
          </a:xfrm>
        </p:spPr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2020. 06. 08.</a:t>
            </a: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Yeonjae Kim,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Kyuyeon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Kim,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Hyeongyeol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Ryu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68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678DAD98-169D-404B-990C-15605D413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17" y="1305289"/>
            <a:ext cx="2267162" cy="4631947"/>
          </a:xfrm>
          <a:prstGeom prst="rect">
            <a:avLst/>
          </a:prstGeom>
        </p:spPr>
      </p:pic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ED095D03-C0F1-4D0E-A094-038FAA5DA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1794" y="1395382"/>
            <a:ext cx="4618318" cy="52251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download.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processing.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data feeding pipeline.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network.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Successfully trained 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AVE-Net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 performance of 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AVE-Net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ko-K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problems have we faced?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A8A9706-91B8-4DA5-A5BD-8F0C63EEA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39" y="1921950"/>
            <a:ext cx="1790380" cy="3075574"/>
          </a:xfrm>
          <a:prstGeom prst="rect">
            <a:avLst/>
          </a:prstGeom>
        </p:spPr>
      </p:pic>
      <p:sp>
        <p:nvSpPr>
          <p:cNvPr id="16" name="화살표: 오른쪽 15">
            <a:extLst>
              <a:ext uri="{FF2B5EF4-FFF2-40B4-BE49-F238E27FC236}">
                <a16:creationId xmlns:a16="http://schemas.microsoft.com/office/drawing/2014/main" id="{8634C827-2DEE-4FA2-9D2D-4EAC52496A8F}"/>
              </a:ext>
            </a:extLst>
          </p:cNvPr>
          <p:cNvSpPr/>
          <p:nvPr/>
        </p:nvSpPr>
        <p:spPr>
          <a:xfrm>
            <a:off x="1909694" y="3067486"/>
            <a:ext cx="391886" cy="78450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BFC355A6-975A-4916-A497-1021465F156B}"/>
              </a:ext>
            </a:extLst>
          </p:cNvPr>
          <p:cNvSpPr/>
          <p:nvPr/>
        </p:nvSpPr>
        <p:spPr>
          <a:xfrm>
            <a:off x="5231776" y="2090059"/>
            <a:ext cx="1448965" cy="321037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화살표: 오른쪽 20">
            <a:extLst>
              <a:ext uri="{FF2B5EF4-FFF2-40B4-BE49-F238E27FC236}">
                <a16:creationId xmlns:a16="http://schemas.microsoft.com/office/drawing/2014/main" id="{3334CCD7-EB1F-44CD-A586-3C5AC08A3A4F}"/>
              </a:ext>
            </a:extLst>
          </p:cNvPr>
          <p:cNvSpPr/>
          <p:nvPr/>
        </p:nvSpPr>
        <p:spPr>
          <a:xfrm>
            <a:off x="4754632" y="3067486"/>
            <a:ext cx="391886" cy="78450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7CDE2D-4B3A-4035-A971-3C6D61CB4DE5}"/>
              </a:ext>
            </a:extLst>
          </p:cNvPr>
          <p:cNvSpPr txBox="1"/>
          <p:nvPr/>
        </p:nvSpPr>
        <p:spPr>
          <a:xfrm>
            <a:off x="5233293" y="1613152"/>
            <a:ext cx="1447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latin typeface="Arial Black" panose="020B0A04020102020204" pitchFamily="34" charset="0"/>
              </a:rPr>
              <a:t>Performance</a:t>
            </a:r>
          </a:p>
          <a:p>
            <a:pPr algn="ctr"/>
            <a:r>
              <a:rPr lang="en-US" altLang="ko-KR" sz="1400" dirty="0">
                <a:latin typeface="Arial Black" panose="020B0A04020102020204" pitchFamily="34" charset="0"/>
              </a:rPr>
              <a:t>Evaluation</a:t>
            </a:r>
            <a:endParaRPr lang="ko-KR" altLang="en-US" sz="1400" dirty="0">
              <a:latin typeface="Arial Black" panose="020B0A04020102020204" pitchFamily="34" charset="0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B0D44231-65D4-4848-8004-43352C9A8980}"/>
              </a:ext>
            </a:extLst>
          </p:cNvPr>
          <p:cNvSpPr/>
          <p:nvPr/>
        </p:nvSpPr>
        <p:spPr>
          <a:xfrm>
            <a:off x="5360742" y="2872930"/>
            <a:ext cx="1191025" cy="5455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solidFill>
                  <a:schemeClr val="tx1"/>
                </a:solidFill>
                <a:latin typeface="Arial Black" panose="020B0A04020102020204" pitchFamily="34" charset="0"/>
              </a:rPr>
              <a:t>Accuracy</a:t>
            </a:r>
            <a:endParaRPr lang="ko-KR" altLang="en-US" sz="1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799928B3-24B9-4AA1-80AF-4767D3CC8F29}"/>
              </a:ext>
            </a:extLst>
          </p:cNvPr>
          <p:cNvSpPr/>
          <p:nvPr/>
        </p:nvSpPr>
        <p:spPr>
          <a:xfrm>
            <a:off x="5295676" y="3612008"/>
            <a:ext cx="1321158" cy="79189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Arial Black" panose="020B0A04020102020204" pitchFamily="34" charset="0"/>
              </a:rPr>
              <a:t>Cross-modal</a:t>
            </a:r>
          </a:p>
          <a:p>
            <a:pPr algn="ctr"/>
            <a:r>
              <a:rPr lang="en-US" altLang="ko-KR" sz="1100" dirty="0">
                <a:solidFill>
                  <a:schemeClr val="tx1"/>
                </a:solidFill>
                <a:latin typeface="Arial Black" panose="020B0A04020102020204" pitchFamily="34" charset="0"/>
              </a:rPr>
              <a:t>retrieval</a:t>
            </a:r>
            <a:endParaRPr lang="ko-KR" altLang="en-US" sz="1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제목 1">
            <a:extLst>
              <a:ext uri="{FF2B5EF4-FFF2-40B4-BE49-F238E27FC236}">
                <a16:creationId xmlns:a16="http://schemas.microsoft.com/office/drawing/2014/main" id="{4376FAC8-74FA-42EC-87C7-A82EA20D1B2F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have we done so far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B09EECB4-C24C-485E-A417-F4749EA4FE2D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5189B73-53E0-4891-BCD6-69BAFB490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4705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04C5F930-3734-4798-A1D5-826DDAE7BB82}"/>
              </a:ext>
            </a:extLst>
          </p:cNvPr>
          <p:cNvSpPr txBox="1">
            <a:spLocks/>
          </p:cNvSpPr>
          <p:nvPr/>
        </p:nvSpPr>
        <p:spPr>
          <a:xfrm>
            <a:off x="194886" y="359426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Faced Problem 1: </a:t>
            </a:r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Obtaining video 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2D19365-2AA9-48A7-B668-99B27187EA66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87B7065-8794-4E00-B259-E1EA446A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7072E8-A755-4420-BEF7-6788AAF0B0CA}"/>
              </a:ext>
            </a:extLst>
          </p:cNvPr>
          <p:cNvSpPr txBox="1"/>
          <p:nvPr/>
        </p:nvSpPr>
        <p:spPr>
          <a:xfrm>
            <a:off x="264575" y="3196401"/>
            <a:ext cx="5782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Obtaining video is time consuming, needs lost of disk space.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291566F-7477-48D2-857B-E2405E1A2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014" y="4349010"/>
            <a:ext cx="1866900" cy="180321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794EF94-8FAA-49C1-AE92-6C035BE0E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126" y="1449657"/>
            <a:ext cx="3032675" cy="17156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67099D-4ED6-49DA-B276-30DD49DC2C53}"/>
              </a:ext>
            </a:extLst>
          </p:cNvPr>
          <p:cNvSpPr txBox="1"/>
          <p:nvPr/>
        </p:nvSpPr>
        <p:spPr>
          <a:xfrm>
            <a:off x="1450127" y="6129242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subset of what author used.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2D38E08C-17FA-4B31-A9E7-67CF106455F0}"/>
              </a:ext>
            </a:extLst>
          </p:cNvPr>
          <p:cNvCxnSpPr/>
          <p:nvPr/>
        </p:nvCxnSpPr>
        <p:spPr>
          <a:xfrm>
            <a:off x="2956846" y="3725966"/>
            <a:ext cx="0" cy="5546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271C0756-3453-4B9C-B94C-BA62534F0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096" y="1361291"/>
            <a:ext cx="2032866" cy="5942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D655F1A-CB94-4AE0-A6DC-AC991175E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0090" y="2789099"/>
            <a:ext cx="2260878" cy="1176714"/>
          </a:xfrm>
          <a:prstGeom prst="rect">
            <a:avLst/>
          </a:prstGeom>
        </p:spPr>
      </p:pic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BE02AE6C-8C70-49BF-A1F3-9764AF020D98}"/>
              </a:ext>
            </a:extLst>
          </p:cNvPr>
          <p:cNvCxnSpPr>
            <a:cxnSpLocks/>
          </p:cNvCxnSpPr>
          <p:nvPr/>
        </p:nvCxnSpPr>
        <p:spPr>
          <a:xfrm>
            <a:off x="8833266" y="1955513"/>
            <a:ext cx="17263" cy="9947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9B3AC20D-8435-48AF-925F-C2DE4F0B0E9E}"/>
              </a:ext>
            </a:extLst>
          </p:cNvPr>
          <p:cNvSpPr/>
          <p:nvPr/>
        </p:nvSpPr>
        <p:spPr>
          <a:xfrm rot="2751913">
            <a:off x="8589441" y="2278217"/>
            <a:ext cx="487651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D82B9B06-59D4-4D11-9717-C4125E009C3A}"/>
              </a:ext>
            </a:extLst>
          </p:cNvPr>
          <p:cNvSpPr/>
          <p:nvPr/>
        </p:nvSpPr>
        <p:spPr>
          <a:xfrm rot="8173394">
            <a:off x="8593004" y="2276399"/>
            <a:ext cx="487651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4A39B8-2C3F-4BA1-8887-415C710425AB}"/>
              </a:ext>
            </a:extLst>
          </p:cNvPr>
          <p:cNvSpPr txBox="1"/>
          <p:nvPr/>
        </p:nvSpPr>
        <p:spPr>
          <a:xfrm>
            <a:off x="9028697" y="2095838"/>
            <a:ext cx="269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 ban (HTTP 429 Error)</a:t>
            </a:r>
            <a:endParaRPr lang="ko-KR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7D8ACC5F-2D0F-4A6A-B7BA-B4A535B82F28}"/>
              </a:ext>
            </a:extLst>
          </p:cNvPr>
          <p:cNvCxnSpPr/>
          <p:nvPr/>
        </p:nvCxnSpPr>
        <p:spPr>
          <a:xfrm>
            <a:off x="8850529" y="4297466"/>
            <a:ext cx="0" cy="5546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그림 31">
            <a:extLst>
              <a:ext uri="{FF2B5EF4-FFF2-40B4-BE49-F238E27FC236}">
                <a16:creationId xmlns:a16="http://schemas.microsoft.com/office/drawing/2014/main" id="{4056DFD9-568D-49C9-8D3A-838FB8010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6055" y="5116403"/>
            <a:ext cx="794035" cy="805048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B826492-E644-4530-AD11-B46A4CBC2C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8397" y="5038838"/>
            <a:ext cx="1437554" cy="96017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98CA6ED6-FEA4-4021-9474-405ACCBBA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1215" y="5106819"/>
            <a:ext cx="794035" cy="805048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932866CD-6434-4DA8-BD17-C0AF36769BF8}"/>
              </a:ext>
            </a:extLst>
          </p:cNvPr>
          <p:cNvCxnSpPr/>
          <p:nvPr/>
        </p:nvCxnSpPr>
        <p:spPr>
          <a:xfrm>
            <a:off x="6096000" y="1157469"/>
            <a:ext cx="0" cy="5700531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577E8C27-70D9-49D9-BBE3-5D3943E519B9}"/>
              </a:ext>
            </a:extLst>
          </p:cNvPr>
          <p:cNvCxnSpPr>
            <a:cxnSpLocks/>
          </p:cNvCxnSpPr>
          <p:nvPr/>
        </p:nvCxnSpPr>
        <p:spPr>
          <a:xfrm flipV="1">
            <a:off x="7740156" y="5518927"/>
            <a:ext cx="417946" cy="5432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B8940C70-71B2-448E-972E-D95B7D3E575C}"/>
              </a:ext>
            </a:extLst>
          </p:cNvPr>
          <p:cNvCxnSpPr>
            <a:cxnSpLocks/>
          </p:cNvCxnSpPr>
          <p:nvPr/>
        </p:nvCxnSpPr>
        <p:spPr>
          <a:xfrm flipV="1">
            <a:off x="9653082" y="5513495"/>
            <a:ext cx="417946" cy="5432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871DC07-6C0E-497B-9B7F-E4EBFF700516}"/>
              </a:ext>
            </a:extLst>
          </p:cNvPr>
          <p:cNvSpPr txBox="1"/>
          <p:nvPr/>
        </p:nvSpPr>
        <p:spPr>
          <a:xfrm>
            <a:off x="6631492" y="6048395"/>
            <a:ext cx="443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 some delay between different download.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8BF812-B7C9-489F-B3CC-DCCCC9A62C79}"/>
              </a:ext>
            </a:extLst>
          </p:cNvPr>
          <p:cNvSpPr txBox="1"/>
          <p:nvPr/>
        </p:nvSpPr>
        <p:spPr>
          <a:xfrm>
            <a:off x="3115768" y="3763965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latin typeface="+mj-lt"/>
                <a:cs typeface="Times New Roman" panose="02020603050405020304" pitchFamily="18" charset="0"/>
              </a:rPr>
              <a:t>Solution</a:t>
            </a:r>
            <a:endParaRPr lang="ko-KR" altLang="en-US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B250CF-0FA3-4957-90F2-A7A402A80758}"/>
              </a:ext>
            </a:extLst>
          </p:cNvPr>
          <p:cNvSpPr txBox="1"/>
          <p:nvPr/>
        </p:nvSpPr>
        <p:spPr>
          <a:xfrm>
            <a:off x="8962837" y="4372489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latin typeface="+mj-lt"/>
                <a:cs typeface="Times New Roman" panose="02020603050405020304" pitchFamily="18" charset="0"/>
              </a:rPr>
              <a:t>Solution</a:t>
            </a:r>
            <a:endParaRPr lang="ko-KR" altLang="en-US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129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A96C6EA5-9E90-4B09-8420-FEAFD4A5D64F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Faced Problem 2: </a:t>
            </a:r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Feeding Pipeline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EE48F07-0AAB-4BA8-BF53-63D400049DFF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8A733A-458A-434D-8BF9-AF2E25AB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A1AAB14-659C-495B-B4B2-DD9A364F6C9D}" type="slidenum">
              <a:rPr lang="ko-KR" altLang="en-US" smtClean="0"/>
              <a:t>12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E3D9464-8E69-428B-A5B3-CBC24C3B2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902" y="1680321"/>
            <a:ext cx="2402898" cy="1417802"/>
          </a:xfrm>
          <a:prstGeom prst="rect">
            <a:avLst/>
          </a:prstGeom>
        </p:spPr>
      </p:pic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7DF181C5-1350-4603-9CC0-6AD5B56561E0}"/>
              </a:ext>
            </a:extLst>
          </p:cNvPr>
          <p:cNvCxnSpPr>
            <a:cxnSpLocks/>
          </p:cNvCxnSpPr>
          <p:nvPr/>
        </p:nvCxnSpPr>
        <p:spPr>
          <a:xfrm>
            <a:off x="4507593" y="2424760"/>
            <a:ext cx="40761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사다리꼴 14">
            <a:extLst>
              <a:ext uri="{FF2B5EF4-FFF2-40B4-BE49-F238E27FC236}">
                <a16:creationId xmlns:a16="http://schemas.microsoft.com/office/drawing/2014/main" id="{51A61C13-6BA4-4827-9A57-6AF7CFF2FF69}"/>
              </a:ext>
            </a:extLst>
          </p:cNvPr>
          <p:cNvSpPr/>
          <p:nvPr/>
        </p:nvSpPr>
        <p:spPr>
          <a:xfrm rot="5400000">
            <a:off x="4766227" y="1960241"/>
            <a:ext cx="1450109" cy="886658"/>
          </a:xfrm>
          <a:prstGeom prst="trapezoi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사다리꼴 15">
            <a:extLst>
              <a:ext uri="{FF2B5EF4-FFF2-40B4-BE49-F238E27FC236}">
                <a16:creationId xmlns:a16="http://schemas.microsoft.com/office/drawing/2014/main" id="{A22DA441-0C1D-438A-ACF9-2B20B99EFDD9}"/>
              </a:ext>
            </a:extLst>
          </p:cNvPr>
          <p:cNvSpPr/>
          <p:nvPr/>
        </p:nvSpPr>
        <p:spPr>
          <a:xfrm rot="16200000" flipH="1">
            <a:off x="5652886" y="1960242"/>
            <a:ext cx="1450109" cy="886658"/>
          </a:xfrm>
          <a:prstGeom prst="trapezoi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5687C7-2ADE-478E-9D42-3359FA0C3B1C}"/>
              </a:ext>
            </a:extLst>
          </p:cNvPr>
          <p:cNvSpPr txBox="1"/>
          <p:nvPr/>
        </p:nvSpPr>
        <p:spPr>
          <a:xfrm>
            <a:off x="5244300" y="2230858"/>
            <a:ext cx="1505528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chemeClr val="bg1"/>
                </a:solidFill>
                <a:latin typeface="Consolas" panose="020B0609020204030204" pitchFamily="49" charset="0"/>
              </a:rPr>
              <a:t>DataLoader</a:t>
            </a:r>
            <a:endParaRPr lang="ko-KR" altLang="en-US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8A89F10-8CE4-4230-B8CE-F5D6EC0FCF59}"/>
              </a:ext>
            </a:extLst>
          </p:cNvPr>
          <p:cNvSpPr/>
          <p:nvPr/>
        </p:nvSpPr>
        <p:spPr>
          <a:xfrm>
            <a:off x="7636487" y="1690470"/>
            <a:ext cx="1468006" cy="1450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Consolas" panose="020B0609020204030204" pitchFamily="49" charset="0"/>
              </a:rPr>
              <a:t>AVE-Net</a:t>
            </a:r>
            <a:endParaRPr lang="ko-KR" altLang="en-US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BF917BDB-8607-4D8C-AEA6-EE9453079BE4}"/>
              </a:ext>
            </a:extLst>
          </p:cNvPr>
          <p:cNvCxnSpPr>
            <a:cxnSpLocks/>
          </p:cNvCxnSpPr>
          <p:nvPr/>
        </p:nvCxnSpPr>
        <p:spPr>
          <a:xfrm>
            <a:off x="6982691" y="2448847"/>
            <a:ext cx="49098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EA7149E3-69C2-4230-84A8-5DE8F8AA8E66}"/>
              </a:ext>
            </a:extLst>
          </p:cNvPr>
          <p:cNvCxnSpPr>
            <a:cxnSpLocks/>
          </p:cNvCxnSpPr>
          <p:nvPr/>
        </p:nvCxnSpPr>
        <p:spPr>
          <a:xfrm>
            <a:off x="5664200" y="4102362"/>
            <a:ext cx="20536" cy="13062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EF8F53D-3506-4DCF-9799-96B6C6E2F3AC}"/>
              </a:ext>
            </a:extLst>
          </p:cNvPr>
          <p:cNvSpPr txBox="1"/>
          <p:nvPr/>
        </p:nvSpPr>
        <p:spPr>
          <a:xfrm>
            <a:off x="838031" y="5573991"/>
            <a:ext cx="9942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Preprocessed all videos and saved images and spectrograms into </a:t>
            </a:r>
            <a:r>
              <a:rPr lang="en-US" altLang="ko-KR" sz="24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numpy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arrays.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C5C91E-114D-4849-82DB-9A812A8C7F85}"/>
              </a:ext>
            </a:extLst>
          </p:cNvPr>
          <p:cNvSpPr txBox="1"/>
          <p:nvPr/>
        </p:nvSpPr>
        <p:spPr>
          <a:xfrm>
            <a:off x="890795" y="3211912"/>
            <a:ext cx="9587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Extracting image and spectrogram directly from raw data creates bottleneck.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103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3ED21E4B-CA30-4911-A0F9-D03ED9691D38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1089224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Faced Problem 3: </a:t>
            </a:r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is sometimes not being trained!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8DE96FD-0E17-47E0-A428-AE3ECE27D27F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5A371C-D14E-48DE-8A89-9D91F73F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CAFD4641-E03A-4D8F-95B6-11756F1F0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576" y="2374437"/>
            <a:ext cx="11298367" cy="372155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rate was not small enough.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0.0001 (1e-4) → 0.00005 (5e-5)</a:t>
            </a:r>
          </a:p>
          <a:p>
            <a:pPr>
              <a:lnSpc>
                <a:spcPct val="150000"/>
              </a:lnSpc>
            </a:pPr>
            <a:endParaRPr lang="en-US" altLang="ko-K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fully connected layer initialization.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Initialize </a:t>
            </a:r>
            <a:r>
              <a:rPr lang="en-US" altLang="ko-KR" sz="2000" dirty="0">
                <a:latin typeface="Consolas" panose="020B0609020204030204" pitchFamily="49" charset="0"/>
                <a:cs typeface="Times New Roman" panose="02020603050405020304" pitchFamily="18" charset="0"/>
              </a:rPr>
              <a:t>fc3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different method.</a:t>
            </a:r>
          </a:p>
          <a:p>
            <a:pPr>
              <a:lnSpc>
                <a:spcPct val="150000"/>
              </a:lnSpc>
            </a:pPr>
            <a:endParaRPr lang="en-US" altLang="ko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7741EE0-7D3A-4E42-B597-8E7263011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619" y="1454687"/>
            <a:ext cx="2498254" cy="510408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19CBED7-F66E-48EC-933A-EB8292B0630E}"/>
              </a:ext>
            </a:extLst>
          </p:cNvPr>
          <p:cNvSpPr/>
          <p:nvPr/>
        </p:nvSpPr>
        <p:spPr>
          <a:xfrm>
            <a:off x="8201892" y="2104928"/>
            <a:ext cx="1173018" cy="3786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D24A229C-726F-4C09-A31D-022316D1FDA2}"/>
              </a:ext>
            </a:extLst>
          </p:cNvPr>
          <p:cNvCxnSpPr/>
          <p:nvPr/>
        </p:nvCxnSpPr>
        <p:spPr>
          <a:xfrm flipV="1">
            <a:off x="5522376" y="2294273"/>
            <a:ext cx="2587151" cy="23146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195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>
            <a:extLst>
              <a:ext uri="{FF2B5EF4-FFF2-40B4-BE49-F238E27FC236}">
                <a16:creationId xmlns:a16="http://schemas.microsoft.com/office/drawing/2014/main" id="{611C85E8-86E7-4492-89AA-D5A472885EFC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Settings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362000B-AC78-4DA2-8A65-0E1494DD0230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E2AAB1BB-6E4A-431A-8517-583747439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14</a:t>
            </a:fld>
            <a:endParaRPr lang="ko-KR" altLang="en-US"/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FAD71D22-E9C9-4BAA-8208-92095EF7E01B}"/>
              </a:ext>
            </a:extLst>
          </p:cNvPr>
          <p:cNvGraphicFramePr>
            <a:graphicFrameLocks noGrp="1"/>
          </p:cNvGraphicFramePr>
          <p:nvPr/>
        </p:nvGraphicFramePr>
        <p:xfrm>
          <a:off x="2115129" y="1994206"/>
          <a:ext cx="8127999" cy="37063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49014965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62305997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762364981"/>
                    </a:ext>
                  </a:extLst>
                </a:gridCol>
              </a:tblGrid>
              <a:tr h="529475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Ours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Paper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6356995"/>
                  </a:ext>
                </a:extLst>
              </a:tr>
              <a:tr h="5294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Train / Val. / Test size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48k / 6k / 6k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230k / 30k / 4.3k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8329409"/>
                  </a:ext>
                </a:extLst>
              </a:tr>
              <a:tr h="5294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Batch size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2,048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5104032"/>
                  </a:ext>
                </a:extLst>
              </a:tr>
              <a:tr h="5294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Learning rate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0.00005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</a:t>
                      </a:r>
                      <a:endParaRPr lang="ko-KR" altLang="en-US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896804"/>
                  </a:ext>
                </a:extLst>
              </a:tr>
              <a:tr h="5294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Optimizer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588932"/>
                  </a:ext>
                </a:extLst>
              </a:tr>
              <a:tr h="5294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Weight decay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0.00001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670278"/>
                  </a:ext>
                </a:extLst>
              </a:tr>
              <a:tr h="5294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Epoch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~ 400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Unknown</a:t>
                      </a:r>
                      <a:endParaRPr lang="ko-KR" altLang="en-US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7640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848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917182-56E0-43D3-968A-8500F30F9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575" y="2096644"/>
            <a:ext cx="11662850" cy="433963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initialization method on </a:t>
            </a:r>
            <a:r>
              <a:rPr lang="en-US" altLang="ko-KR" dirty="0">
                <a:latin typeface="Consolas" panose="020B0609020204030204" pitchFamily="49" charset="0"/>
                <a:cs typeface="Times New Roman" panose="02020603050405020304" pitchFamily="18" charset="0"/>
              </a:rPr>
              <a:t>fc3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ko-K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Strict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vs. </a:t>
            </a:r>
            <a:r>
              <a:rPr lang="en-US" altLang="ko-KR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Unstrict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pair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sampling</a:t>
            </a:r>
          </a:p>
          <a:p>
            <a:pPr lvl="1">
              <a:lnSpc>
                <a:spcPct val="150000"/>
              </a:lnSpc>
            </a:pPr>
            <a:r>
              <a:rPr lang="en-US" altLang="ko-K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Positive: </a:t>
            </a:r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frame and audio come from the same video, same timing.</a:t>
            </a:r>
            <a:endParaRPr lang="en-US" altLang="ko-K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ko-K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Unstrict negative: </a:t>
            </a:r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frame and audio come from different video. </a:t>
            </a:r>
            <a:r>
              <a:rPr lang="en-US" altLang="ko-KR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(Harder negative)</a:t>
            </a:r>
          </a:p>
          <a:p>
            <a:pPr lvl="1">
              <a:lnSpc>
                <a:spcPct val="150000"/>
              </a:lnSpc>
            </a:pPr>
            <a:r>
              <a:rPr lang="en-US" altLang="ko-K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Strict negative: </a:t>
            </a:r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only different video, but should also have different </a:t>
            </a:r>
            <a:r>
              <a:rPr lang="en-US" altLang="ko-KR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tags</a:t>
            </a:r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ko-KR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(Easier negative)</a:t>
            </a:r>
          </a:p>
          <a:p>
            <a:pPr lvl="1">
              <a:lnSpc>
                <a:spcPct val="150000"/>
              </a:lnSpc>
            </a:pPr>
            <a:endParaRPr lang="en-US" altLang="ko-K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B831C13-626C-4123-A01E-6442934BA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392" y="1989628"/>
            <a:ext cx="2556288" cy="1315371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id="{1C0C3E4D-43D0-4579-B4A7-AE4A38435815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Settings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AC756797-3B1C-4B04-9592-700C314F2CEE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12347F18-E3F0-4C38-A44F-FB4EB1DA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15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3929D58-CA09-4BBE-9AFA-11847CB9C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358" y="1866716"/>
            <a:ext cx="1942398" cy="1475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891503-A9EB-48EA-8E6F-BD31A1DB7FB2}"/>
              </a:ext>
            </a:extLst>
          </p:cNvPr>
          <p:cNvSpPr txBox="1"/>
          <p:nvPr/>
        </p:nvSpPr>
        <p:spPr>
          <a:xfrm>
            <a:off x="7566891" y="1572870"/>
            <a:ext cx="403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 different sign values in weights of </a:t>
            </a:r>
            <a:r>
              <a:rPr lang="en-US" altLang="ko-KR" sz="1600" dirty="0">
                <a:latin typeface="Consolas" panose="020B0609020204030204" pitchFamily="49" charset="0"/>
                <a:cs typeface="Times New Roman" panose="02020603050405020304" pitchFamily="18" charset="0"/>
              </a:rPr>
              <a:t>fc3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227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6472E8CF-A0E9-490E-AF52-4058C23EE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307" y="1824734"/>
            <a:ext cx="10515600" cy="433963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ko-KR" sz="2400" b="1" dirty="0">
                <a:solidFill>
                  <a:schemeClr val="accent2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FC3 different initialization + Strict negative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altLang="ko-KR" sz="2400" b="1" dirty="0">
                <a:solidFill>
                  <a:schemeClr val="accent5">
                    <a:lumMod val="75000"/>
                  </a:schemeClr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FC3 different initialization + Unstrict negative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altLang="ko-KR" sz="2400" b="1" dirty="0">
                <a:solidFill>
                  <a:srgbClr val="00B0F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No FC3 different initialization + Strict negative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altLang="ko-KR" sz="2400" b="1" dirty="0">
                <a:solidFill>
                  <a:srgbClr val="FF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No FC3 different initialization + Unstrict negative</a:t>
            </a:r>
            <a:endParaRPr lang="en-US" altLang="ko-KR" sz="2400" b="1" dirty="0">
              <a:solidFill>
                <a:srgbClr val="00B0F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ko-KR" sz="2400" b="1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ko-KR" altLang="en-US" sz="2400" b="1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3B0DA18D-8B66-4FC9-A753-FE1100E804FB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different settings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BA6C0975-4926-4929-B875-CCEB46022659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00B2B0E-7257-41E6-9F54-6A04E31D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0399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3B0DA18D-8B66-4FC9-A753-FE1100E804FB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BA6C0975-4926-4929-B875-CCEB46022659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00B2B0E-7257-41E6-9F54-6A04E31D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1D088A-D0E4-4292-AD34-534E201A075A}"/>
              </a:ext>
            </a:extLst>
          </p:cNvPr>
          <p:cNvSpPr txBox="1"/>
          <p:nvPr/>
        </p:nvSpPr>
        <p:spPr>
          <a:xfrm>
            <a:off x="1985818" y="628530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x-axis: batches trained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8302208-74AD-4817-A39E-732C74D9D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55" y="3264730"/>
            <a:ext cx="4421691" cy="3020579"/>
          </a:xfrm>
          <a:prstGeom prst="rect">
            <a:avLst/>
          </a:prstGeom>
        </p:spPr>
      </p:pic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655760E7-AC3D-407B-98E4-35BA3FF09B8A}"/>
              </a:ext>
            </a:extLst>
          </p:cNvPr>
          <p:cNvGraphicFramePr>
            <a:graphicFrameLocks noGrp="1"/>
          </p:cNvGraphicFramePr>
          <p:nvPr/>
        </p:nvGraphicFramePr>
        <p:xfrm>
          <a:off x="5803209" y="2348306"/>
          <a:ext cx="5418666" cy="26473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31066">
                  <a:extLst>
                    <a:ext uri="{9D8B030D-6E8A-4147-A177-3AD203B41FA5}">
                      <a16:colId xmlns:a16="http://schemas.microsoft.com/office/drawing/2014/main" val="2490149655"/>
                    </a:ext>
                  </a:extLst>
                </a:gridCol>
                <a:gridCol w="3687600">
                  <a:extLst>
                    <a:ext uri="{9D8B030D-6E8A-4147-A177-3AD203B41FA5}">
                      <a16:colId xmlns:a16="http://schemas.microsoft.com/office/drawing/2014/main" val="1623059974"/>
                    </a:ext>
                  </a:extLst>
                </a:gridCol>
              </a:tblGrid>
              <a:tr h="5294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setting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accuracy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6356995"/>
                  </a:ext>
                </a:extLst>
              </a:tr>
              <a:tr h="5294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ko-KR" altLang="en-US" sz="24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73.2%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8329409"/>
                  </a:ext>
                </a:extLst>
              </a:tr>
              <a:tr h="5294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ko-KR" altLang="en-US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76.9%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5104032"/>
                  </a:ext>
                </a:extLst>
              </a:tr>
              <a:tr h="5294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ko-KR" altLang="en-US" sz="2400" b="1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74.4%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896804"/>
                  </a:ext>
                </a:extLst>
              </a:tr>
              <a:tr h="5294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ko-KR" alt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75.1%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658893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834AA29F-8F7B-44CB-818F-77E135EDDAEE}"/>
              </a:ext>
            </a:extLst>
          </p:cNvPr>
          <p:cNvSpPr txBox="1"/>
          <p:nvPr/>
        </p:nvSpPr>
        <p:spPr>
          <a:xfrm>
            <a:off x="5916258" y="5109981"/>
            <a:ext cx="438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AVE-Net in the paper: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81.9%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60ABF3B8-119A-467A-A098-83882A00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55" y="1511396"/>
            <a:ext cx="4463501" cy="147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64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3B0DA18D-8B66-4FC9-A753-FE1100E804FB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 &amp; To do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BA6C0975-4926-4929-B875-CCEB46022659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00B2B0E-7257-41E6-9F54-6A04E31D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1B4F4322-6A4B-4139-9A24-4660E8C9E52B}"/>
              </a:ext>
            </a:extLst>
          </p:cNvPr>
          <p:cNvSpPr txBox="1">
            <a:spLocks/>
          </p:cNvSpPr>
          <p:nvPr/>
        </p:nvSpPr>
        <p:spPr>
          <a:xfrm>
            <a:off x="445719" y="1469060"/>
            <a:ext cx="10515600" cy="47395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dataset &amp; preprocess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AVE-Net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 performance (accuracy, qualitative cross-modal retrieval result)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do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 quantified performance of cross-modal retrieval result (</a:t>
            </a:r>
            <a:r>
              <a:rPr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nDCG@K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AVOL-Net. (Sound localizing network)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Visualize the performance of AVOL-Net.</a:t>
            </a:r>
            <a:endParaRPr lang="ko-KR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814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3CC5D31-495C-421B-9B46-3D5785B84D3A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1">
            <a:extLst>
              <a:ext uri="{FF2B5EF4-FFF2-40B4-BE49-F238E27FC236}">
                <a16:creationId xmlns:a16="http://schemas.microsoft.com/office/drawing/2014/main" id="{6D2B902C-F75E-4E4A-A31D-1696A79F18ED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Cross-modal</a:t>
            </a:r>
            <a:r>
              <a:rPr lang="ko-KR" altLang="en-US" dirty="0"/>
              <a:t> </a:t>
            </a:r>
            <a:r>
              <a:rPr lang="en-US" altLang="ko-KR" dirty="0"/>
              <a:t>retrieval</a:t>
            </a:r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A6E70E-46E6-4296-B075-2A417236BB44}"/>
              </a:ext>
            </a:extLst>
          </p:cNvPr>
          <p:cNvSpPr txBox="1"/>
          <p:nvPr/>
        </p:nvSpPr>
        <p:spPr>
          <a:xfrm>
            <a:off x="392035" y="1379908"/>
            <a:ext cx="6222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our approach to cross-modal work?</a:t>
            </a:r>
            <a:endParaRPr lang="en-US" altLang="ko-K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B141AC0-B957-4460-A44A-5BB76EFE9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09" y="2918446"/>
            <a:ext cx="1154798" cy="1133332"/>
          </a:xfrm>
          <a:prstGeom prst="rect">
            <a:avLst/>
          </a:prstGeom>
        </p:spPr>
      </p:pic>
      <p:pic>
        <p:nvPicPr>
          <p:cNvPr id="9" name="그래픽 8" descr="거래량">
            <a:extLst>
              <a:ext uri="{FF2B5EF4-FFF2-40B4-BE49-F238E27FC236}">
                <a16:creationId xmlns:a16="http://schemas.microsoft.com/office/drawing/2014/main" id="{5591279B-57A5-4881-BFBB-E9144A1CB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009" y="4156094"/>
            <a:ext cx="1004516" cy="1004516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AEBC9483-191E-4207-8C57-B6D2A3581D2A}"/>
              </a:ext>
            </a:extLst>
          </p:cNvPr>
          <p:cNvSpPr/>
          <p:nvPr/>
        </p:nvSpPr>
        <p:spPr>
          <a:xfrm>
            <a:off x="628650" y="2589881"/>
            <a:ext cx="1779655" cy="2709023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5E5822AA-E5A6-4079-AF16-BDBA36D2B20C}"/>
              </a:ext>
            </a:extLst>
          </p:cNvPr>
          <p:cNvCxnSpPr>
            <a:cxnSpLocks/>
          </p:cNvCxnSpPr>
          <p:nvPr/>
        </p:nvCxnSpPr>
        <p:spPr>
          <a:xfrm>
            <a:off x="2533881" y="3758891"/>
            <a:ext cx="71283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>
            <a:extLst>
              <a:ext uri="{FF2B5EF4-FFF2-40B4-BE49-F238E27FC236}">
                <a16:creationId xmlns:a16="http://schemas.microsoft.com/office/drawing/2014/main" id="{04196910-89C8-45FF-81D0-655156A2F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103" y="3028855"/>
            <a:ext cx="2283506" cy="158320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461890-3855-46C9-AC6F-B947BE651B75}"/>
              </a:ext>
            </a:extLst>
          </p:cNvPr>
          <p:cNvSpPr txBox="1"/>
          <p:nvPr/>
        </p:nvSpPr>
        <p:spPr>
          <a:xfrm>
            <a:off x="859216" y="2197614"/>
            <a:ext cx="1360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image/audio</a:t>
            </a:r>
            <a:endParaRPr lang="ko-KR" altLang="en-US" sz="1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D0E2DA-D6B3-46F4-9C27-1A68ACC6827C}"/>
              </a:ext>
            </a:extLst>
          </p:cNvPr>
          <p:cNvSpPr txBox="1"/>
          <p:nvPr/>
        </p:nvSpPr>
        <p:spPr>
          <a:xfrm>
            <a:off x="3547284" y="2197614"/>
            <a:ext cx="188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Neural network</a:t>
            </a:r>
            <a:endParaRPr lang="ko-KR" altLang="en-US" sz="1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4C4B49-8B42-4154-BE95-3F33CC6252E4}"/>
              </a:ext>
            </a:extLst>
          </p:cNvPr>
          <p:cNvSpPr txBox="1"/>
          <p:nvPr/>
        </p:nvSpPr>
        <p:spPr>
          <a:xfrm>
            <a:off x="6655749" y="2197614"/>
            <a:ext cx="188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Embeddings</a:t>
            </a:r>
            <a:endParaRPr lang="ko-KR" altLang="en-US" sz="1400" b="1" dirty="0"/>
          </a:p>
        </p:txBody>
      </p: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FABDE911-89D0-40EB-9EBE-BF346CA906CD}"/>
              </a:ext>
            </a:extLst>
          </p:cNvPr>
          <p:cNvCxnSpPr>
            <a:cxnSpLocks/>
          </p:cNvCxnSpPr>
          <p:nvPr/>
        </p:nvCxnSpPr>
        <p:spPr>
          <a:xfrm>
            <a:off x="5707609" y="3758891"/>
            <a:ext cx="71283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2451B02C-E520-4521-B76C-762522D59CFB}"/>
              </a:ext>
            </a:extLst>
          </p:cNvPr>
          <p:cNvGrpSpPr/>
          <p:nvPr/>
        </p:nvGrpSpPr>
        <p:grpSpPr>
          <a:xfrm>
            <a:off x="6574672" y="2959440"/>
            <a:ext cx="1416442" cy="1631243"/>
            <a:chOff x="3929062" y="933450"/>
            <a:chExt cx="4333876" cy="4991100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8D4988D1-CE90-4C17-852A-3BEE820E7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29062" y="933450"/>
              <a:ext cx="4333875" cy="4991100"/>
            </a:xfrm>
            <a:prstGeom prst="rect">
              <a:avLst/>
            </a:prstGeom>
          </p:spPr>
        </p:pic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D45F1D36-5B05-426E-854F-B115673FFCDA}"/>
                </a:ext>
              </a:extLst>
            </p:cNvPr>
            <p:cNvSpPr/>
            <p:nvPr/>
          </p:nvSpPr>
          <p:spPr>
            <a:xfrm>
              <a:off x="7511894" y="933450"/>
              <a:ext cx="751044" cy="728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67B63CE5-4E95-462A-82B0-051743AC35D1}"/>
              </a:ext>
            </a:extLst>
          </p:cNvPr>
          <p:cNvCxnSpPr>
            <a:cxnSpLocks/>
          </p:cNvCxnSpPr>
          <p:nvPr/>
        </p:nvCxnSpPr>
        <p:spPr>
          <a:xfrm>
            <a:off x="8080483" y="3758891"/>
            <a:ext cx="71283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uclidean distance - Wikipedia">
            <a:extLst>
              <a:ext uri="{FF2B5EF4-FFF2-40B4-BE49-F238E27FC236}">
                <a16:creationId xmlns:a16="http://schemas.microsoft.com/office/drawing/2014/main" id="{CA0181F5-04A2-41C3-84B1-B3B08E98C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242" y="3028855"/>
            <a:ext cx="2110540" cy="17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F5084B-9BBB-494F-A307-D1277969DE48}"/>
              </a:ext>
            </a:extLst>
          </p:cNvPr>
          <p:cNvSpPr txBox="1"/>
          <p:nvPr/>
        </p:nvSpPr>
        <p:spPr>
          <a:xfrm>
            <a:off x="9141696" y="2197614"/>
            <a:ext cx="188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/>
            </a:lvl1pPr>
          </a:lstStyle>
          <a:p>
            <a:r>
              <a:rPr lang="en-US" altLang="ko-KR" sz="1400" dirty="0"/>
              <a:t>Euclidean distance</a:t>
            </a:r>
            <a:endParaRPr lang="ko-KR" alt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1F6F4C-F527-4877-9168-4C7090E543B2}"/>
              </a:ext>
            </a:extLst>
          </p:cNvPr>
          <p:cNvSpPr txBox="1"/>
          <p:nvPr/>
        </p:nvSpPr>
        <p:spPr>
          <a:xfrm>
            <a:off x="1708977" y="5561718"/>
            <a:ext cx="8474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calculating Euclidean distance, we can predict Top-k correlated image/audio by comparing each of them.</a:t>
            </a:r>
            <a:endParaRPr lang="en-US" altLang="ko-K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74233A7-797A-4061-B4BC-C14358C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19</a:t>
            </a:fld>
            <a:endParaRPr lang="ko-KR" altLang="en-US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218E7B0-1A33-4584-8F3E-A1BB07BF8F7A}"/>
              </a:ext>
            </a:extLst>
          </p:cNvPr>
          <p:cNvGrpSpPr/>
          <p:nvPr/>
        </p:nvGrpSpPr>
        <p:grpSpPr>
          <a:xfrm>
            <a:off x="7882359" y="1250066"/>
            <a:ext cx="3471441" cy="5521615"/>
            <a:chOff x="7882359" y="1250066"/>
            <a:chExt cx="3471441" cy="5521615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55D5064F-5AA6-477D-A03B-3741760A744C}"/>
                </a:ext>
              </a:extLst>
            </p:cNvPr>
            <p:cNvSpPr/>
            <p:nvPr/>
          </p:nvSpPr>
          <p:spPr>
            <a:xfrm>
              <a:off x="7882359" y="1250066"/>
              <a:ext cx="3471441" cy="5521615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F9DB79D1-62E2-4873-A17D-0BB6FA970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67638" y="1416033"/>
              <a:ext cx="2644049" cy="5189032"/>
            </a:xfrm>
            <a:prstGeom prst="rect">
              <a:avLst/>
            </a:prstGeom>
          </p:spPr>
        </p:pic>
      </p:grp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6589C8A1-9A0E-4FA5-A00F-575D85C71758}"/>
              </a:ext>
            </a:extLst>
          </p:cNvPr>
          <p:cNvSpPr/>
          <p:nvPr/>
        </p:nvSpPr>
        <p:spPr>
          <a:xfrm>
            <a:off x="8219513" y="5101389"/>
            <a:ext cx="2756538" cy="144513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C53C863A-CE1E-471D-9A92-D9F2B8D019F6}"/>
              </a:ext>
            </a:extLst>
          </p:cNvPr>
          <p:cNvSpPr/>
          <p:nvPr/>
        </p:nvSpPr>
        <p:spPr>
          <a:xfrm>
            <a:off x="8155148" y="3099108"/>
            <a:ext cx="2756539" cy="188586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EB36E819-9410-4E54-BDF1-00A77987275A}"/>
              </a:ext>
            </a:extLst>
          </p:cNvPr>
          <p:cNvSpPr/>
          <p:nvPr/>
        </p:nvSpPr>
        <p:spPr>
          <a:xfrm>
            <a:off x="3321385" y="2589880"/>
            <a:ext cx="2377930" cy="2709023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04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35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D0CEAAA-89DA-4B7C-A79E-43D8B24046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24" y="2416948"/>
            <a:ext cx="4321898" cy="3241424"/>
          </a:xfrm>
          <a:prstGeom prst="rect">
            <a:avLst/>
          </a:prstGeom>
        </p:spPr>
      </p:pic>
      <p:pic>
        <p:nvPicPr>
          <p:cNvPr id="4" name="2번">
            <a:hlinkClick r:id="" action="ppaction://media"/>
            <a:extLst>
              <a:ext uri="{FF2B5EF4-FFF2-40B4-BE49-F238E27FC236}">
                <a16:creationId xmlns:a16="http://schemas.microsoft.com/office/drawing/2014/main" id="{341064E0-6512-4CF8-AB10-01012F08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8028" y="2967116"/>
            <a:ext cx="609600" cy="609600"/>
          </a:xfrm>
          <a:prstGeom prst="rect">
            <a:avLst/>
          </a:prstGeom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36AA9BB7-EE32-4E93-82C2-5FBF92C75CBC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제목 1">
            <a:extLst>
              <a:ext uri="{FF2B5EF4-FFF2-40B4-BE49-F238E27FC236}">
                <a16:creationId xmlns:a16="http://schemas.microsoft.com/office/drawing/2014/main" id="{EC619E7F-E388-4410-A540-4B2CECF5DB2E}"/>
              </a:ext>
            </a:extLst>
          </p:cNvPr>
          <p:cNvSpPr txBox="1">
            <a:spLocks/>
          </p:cNvSpPr>
          <p:nvPr/>
        </p:nvSpPr>
        <p:spPr>
          <a:xfrm>
            <a:off x="221922" y="313275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Hook</a:t>
            </a:r>
            <a:endParaRPr lang="ko-KR" altLang="en-US" dirty="0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707BCABE-C4AC-4420-B353-9E08523216FC}"/>
              </a:ext>
            </a:extLst>
          </p:cNvPr>
          <p:cNvSpPr txBox="1">
            <a:spLocks/>
          </p:cNvSpPr>
          <p:nvPr/>
        </p:nvSpPr>
        <p:spPr>
          <a:xfrm>
            <a:off x="518576" y="1578147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ko-KR" sz="2600" dirty="0"/>
              <a:t>Preview of our replication model</a:t>
            </a:r>
            <a:endParaRPr lang="ko-KR" altLang="en-US" sz="2600" dirty="0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92D014A7-986E-465E-A062-7C0B6EED3930}"/>
              </a:ext>
            </a:extLst>
          </p:cNvPr>
          <p:cNvSpPr txBox="1">
            <a:spLocks/>
          </p:cNvSpPr>
          <p:nvPr/>
        </p:nvSpPr>
        <p:spPr>
          <a:xfrm>
            <a:off x="1239508" y="5709181"/>
            <a:ext cx="4143023" cy="8495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z="2600" dirty="0"/>
              <a:t>Audio to Image</a:t>
            </a:r>
            <a:endParaRPr lang="ko-KR" altLang="en-US" sz="2600" dirty="0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59B3E1B4-065A-437E-B392-C5DD647442D1}"/>
              </a:ext>
            </a:extLst>
          </p:cNvPr>
          <p:cNvSpPr txBox="1">
            <a:spLocks/>
          </p:cNvSpPr>
          <p:nvPr/>
        </p:nvSpPr>
        <p:spPr>
          <a:xfrm>
            <a:off x="6809471" y="5709181"/>
            <a:ext cx="4143023" cy="59662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z="2600" dirty="0"/>
              <a:t>Image to Audio</a:t>
            </a:r>
            <a:endParaRPr lang="ko-KR" altLang="en-US" sz="2600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DF46E8F8-9FFA-412C-AF7F-1FB2B4C7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2</a:t>
            </a:fld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DBF7474-09A5-45E5-A0FF-4C3B0FAF27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80" y="2427734"/>
            <a:ext cx="4307516" cy="3230637"/>
          </a:xfrm>
          <a:prstGeom prst="rect">
            <a:avLst/>
          </a:prstGeom>
        </p:spPr>
      </p:pic>
      <p:pic>
        <p:nvPicPr>
          <p:cNvPr id="12" name="2_1">
            <a:hlinkClick r:id="" action="ppaction://media"/>
            <a:extLst>
              <a:ext uri="{FF2B5EF4-FFF2-40B4-BE49-F238E27FC236}">
                <a16:creationId xmlns:a16="http://schemas.microsoft.com/office/drawing/2014/main" id="{AE58C6FB-1E19-43EC-AB4E-763277FD98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0600" y="2967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3CC5D31-495C-421B-9B46-3D5785B84D3A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1">
            <a:extLst>
              <a:ext uri="{FF2B5EF4-FFF2-40B4-BE49-F238E27FC236}">
                <a16:creationId xmlns:a16="http://schemas.microsoft.com/office/drawing/2014/main" id="{6D2B902C-F75E-4E4A-A31D-1696A79F18ED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Cross-modal</a:t>
            </a:r>
            <a:r>
              <a:rPr lang="ko-KR" altLang="en-US" dirty="0"/>
              <a:t> </a:t>
            </a:r>
            <a:r>
              <a:rPr lang="en-US" altLang="ko-KR" dirty="0"/>
              <a:t>retrieval</a:t>
            </a:r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A6E70E-46E6-4296-B075-2A417236BB44}"/>
              </a:ext>
            </a:extLst>
          </p:cNvPr>
          <p:cNvSpPr txBox="1"/>
          <p:nvPr/>
        </p:nvSpPr>
        <p:spPr>
          <a:xfrm>
            <a:off x="392035" y="1379908"/>
            <a:ext cx="6222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our approach to cross-modal work?</a:t>
            </a:r>
            <a:endParaRPr lang="en-US" altLang="ko-K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B141AC0-B957-4460-A44A-5BB76EFE9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09" y="2918446"/>
            <a:ext cx="1154798" cy="1133332"/>
          </a:xfrm>
          <a:prstGeom prst="rect">
            <a:avLst/>
          </a:prstGeom>
        </p:spPr>
      </p:pic>
      <p:pic>
        <p:nvPicPr>
          <p:cNvPr id="9" name="그래픽 8" descr="거래량">
            <a:extLst>
              <a:ext uri="{FF2B5EF4-FFF2-40B4-BE49-F238E27FC236}">
                <a16:creationId xmlns:a16="http://schemas.microsoft.com/office/drawing/2014/main" id="{5591279B-57A5-4881-BFBB-E9144A1CB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009" y="4156094"/>
            <a:ext cx="1004516" cy="1004516"/>
          </a:xfrm>
          <a:prstGeom prst="rect">
            <a:avLst/>
          </a:prstGeom>
        </p:spPr>
      </p:pic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5E5822AA-E5A6-4079-AF16-BDBA36D2B20C}"/>
              </a:ext>
            </a:extLst>
          </p:cNvPr>
          <p:cNvCxnSpPr>
            <a:cxnSpLocks/>
          </p:cNvCxnSpPr>
          <p:nvPr/>
        </p:nvCxnSpPr>
        <p:spPr>
          <a:xfrm>
            <a:off x="2533881" y="3758891"/>
            <a:ext cx="71283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>
            <a:extLst>
              <a:ext uri="{FF2B5EF4-FFF2-40B4-BE49-F238E27FC236}">
                <a16:creationId xmlns:a16="http://schemas.microsoft.com/office/drawing/2014/main" id="{04196910-89C8-45FF-81D0-655156A2F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103" y="3028855"/>
            <a:ext cx="2283506" cy="158320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461890-3855-46C9-AC6F-B947BE651B75}"/>
              </a:ext>
            </a:extLst>
          </p:cNvPr>
          <p:cNvSpPr txBox="1"/>
          <p:nvPr/>
        </p:nvSpPr>
        <p:spPr>
          <a:xfrm>
            <a:off x="859216" y="2197614"/>
            <a:ext cx="1360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image/audio</a:t>
            </a:r>
            <a:endParaRPr lang="ko-KR" altLang="en-US" sz="1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D0E2DA-D6B3-46F4-9C27-1A68ACC6827C}"/>
              </a:ext>
            </a:extLst>
          </p:cNvPr>
          <p:cNvSpPr txBox="1"/>
          <p:nvPr/>
        </p:nvSpPr>
        <p:spPr>
          <a:xfrm>
            <a:off x="3547284" y="2197614"/>
            <a:ext cx="188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Neural network</a:t>
            </a:r>
            <a:endParaRPr lang="ko-KR" altLang="en-US" sz="1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4C4B49-8B42-4154-BE95-3F33CC6252E4}"/>
              </a:ext>
            </a:extLst>
          </p:cNvPr>
          <p:cNvSpPr txBox="1"/>
          <p:nvPr/>
        </p:nvSpPr>
        <p:spPr>
          <a:xfrm>
            <a:off x="6655749" y="2197614"/>
            <a:ext cx="188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Embeddings</a:t>
            </a:r>
            <a:endParaRPr lang="ko-KR" altLang="en-US" sz="1400" b="1" dirty="0"/>
          </a:p>
        </p:txBody>
      </p: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FABDE911-89D0-40EB-9EBE-BF346CA906CD}"/>
              </a:ext>
            </a:extLst>
          </p:cNvPr>
          <p:cNvCxnSpPr>
            <a:cxnSpLocks/>
          </p:cNvCxnSpPr>
          <p:nvPr/>
        </p:nvCxnSpPr>
        <p:spPr>
          <a:xfrm>
            <a:off x="5707609" y="3758891"/>
            <a:ext cx="71283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2451B02C-E520-4521-B76C-762522D59CFB}"/>
              </a:ext>
            </a:extLst>
          </p:cNvPr>
          <p:cNvGrpSpPr/>
          <p:nvPr/>
        </p:nvGrpSpPr>
        <p:grpSpPr>
          <a:xfrm>
            <a:off x="6574672" y="2959440"/>
            <a:ext cx="1416442" cy="1631243"/>
            <a:chOff x="3929062" y="933450"/>
            <a:chExt cx="4333876" cy="4991100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8D4988D1-CE90-4C17-852A-3BEE820E7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29062" y="933450"/>
              <a:ext cx="4333875" cy="4991100"/>
            </a:xfrm>
            <a:prstGeom prst="rect">
              <a:avLst/>
            </a:prstGeom>
          </p:spPr>
        </p:pic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D45F1D36-5B05-426E-854F-B115673FFCDA}"/>
                </a:ext>
              </a:extLst>
            </p:cNvPr>
            <p:cNvSpPr/>
            <p:nvPr/>
          </p:nvSpPr>
          <p:spPr>
            <a:xfrm>
              <a:off x="7511894" y="933450"/>
              <a:ext cx="751044" cy="728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67B63CE5-4E95-462A-82B0-051743AC35D1}"/>
              </a:ext>
            </a:extLst>
          </p:cNvPr>
          <p:cNvCxnSpPr>
            <a:cxnSpLocks/>
          </p:cNvCxnSpPr>
          <p:nvPr/>
        </p:nvCxnSpPr>
        <p:spPr>
          <a:xfrm>
            <a:off x="8080483" y="3758891"/>
            <a:ext cx="71283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uclidean distance - Wikipedia">
            <a:extLst>
              <a:ext uri="{FF2B5EF4-FFF2-40B4-BE49-F238E27FC236}">
                <a16:creationId xmlns:a16="http://schemas.microsoft.com/office/drawing/2014/main" id="{CA0181F5-04A2-41C3-84B1-B3B08E98C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242" y="3028855"/>
            <a:ext cx="2110540" cy="17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F5084B-9BBB-494F-A307-D1277969DE48}"/>
              </a:ext>
            </a:extLst>
          </p:cNvPr>
          <p:cNvSpPr txBox="1"/>
          <p:nvPr/>
        </p:nvSpPr>
        <p:spPr>
          <a:xfrm>
            <a:off x="9141696" y="2197614"/>
            <a:ext cx="188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/>
            </a:lvl1pPr>
          </a:lstStyle>
          <a:p>
            <a:r>
              <a:rPr lang="en-US" altLang="ko-KR" sz="1400" dirty="0"/>
              <a:t>Euclidean distance</a:t>
            </a:r>
            <a:endParaRPr lang="ko-KR" alt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1F6F4C-F527-4877-9168-4C7090E543B2}"/>
              </a:ext>
            </a:extLst>
          </p:cNvPr>
          <p:cNvSpPr txBox="1"/>
          <p:nvPr/>
        </p:nvSpPr>
        <p:spPr>
          <a:xfrm>
            <a:off x="1708977" y="5561718"/>
            <a:ext cx="8474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calculating Euclidean distance, we can predict Top-k correlated image/audio by comparing each of them.</a:t>
            </a:r>
            <a:endParaRPr lang="en-US" altLang="ko-K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74233A7-797A-4061-B4BC-C14358C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20</a:t>
            </a:fld>
            <a:endParaRPr lang="ko-KR" altLang="en-US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218E7B0-1A33-4584-8F3E-A1BB07BF8F7A}"/>
              </a:ext>
            </a:extLst>
          </p:cNvPr>
          <p:cNvGrpSpPr/>
          <p:nvPr/>
        </p:nvGrpSpPr>
        <p:grpSpPr>
          <a:xfrm>
            <a:off x="455763" y="1250066"/>
            <a:ext cx="3471441" cy="5521615"/>
            <a:chOff x="7882359" y="1250066"/>
            <a:chExt cx="3471441" cy="5521615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55D5064F-5AA6-477D-A03B-3741760A744C}"/>
                </a:ext>
              </a:extLst>
            </p:cNvPr>
            <p:cNvSpPr/>
            <p:nvPr/>
          </p:nvSpPr>
          <p:spPr>
            <a:xfrm>
              <a:off x="7882359" y="1250066"/>
              <a:ext cx="3471441" cy="5521615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F9DB79D1-62E2-4873-A17D-0BB6FA970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67638" y="1416033"/>
              <a:ext cx="2644049" cy="5189032"/>
            </a:xfrm>
            <a:prstGeom prst="rect">
              <a:avLst/>
            </a:prstGeom>
          </p:spPr>
        </p:pic>
      </p:grp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C53C863A-CE1E-471D-9A92-D9F2B8D019F6}"/>
              </a:ext>
            </a:extLst>
          </p:cNvPr>
          <p:cNvSpPr/>
          <p:nvPr/>
        </p:nvSpPr>
        <p:spPr>
          <a:xfrm>
            <a:off x="746732" y="2782075"/>
            <a:ext cx="2756539" cy="34243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9572205A-033D-4A83-86EE-266E65A23F4D}"/>
              </a:ext>
            </a:extLst>
          </p:cNvPr>
          <p:cNvSpPr/>
          <p:nvPr/>
        </p:nvSpPr>
        <p:spPr>
          <a:xfrm>
            <a:off x="794858" y="1486229"/>
            <a:ext cx="2708413" cy="115403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19082328-76AA-4C52-B384-4817C48FF74D}"/>
              </a:ext>
            </a:extLst>
          </p:cNvPr>
          <p:cNvSpPr/>
          <p:nvPr/>
        </p:nvSpPr>
        <p:spPr>
          <a:xfrm>
            <a:off x="6348798" y="2589881"/>
            <a:ext cx="1731685" cy="2643078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FAC37398-CF4B-49B6-B450-CA4BBAB78382}"/>
              </a:ext>
            </a:extLst>
          </p:cNvPr>
          <p:cNvSpPr/>
          <p:nvPr/>
        </p:nvSpPr>
        <p:spPr>
          <a:xfrm>
            <a:off x="8848986" y="2581640"/>
            <a:ext cx="2303135" cy="2767728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92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15" grpId="0" animBg="1"/>
      <p:bldP spid="15" grpId="1" animBg="1"/>
      <p:bldP spid="30" grpId="0" animBg="1"/>
      <p:bldP spid="30" grpId="1" animBg="1"/>
      <p:bldP spid="36" grpId="0" animBg="1"/>
      <p:bldP spid="3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3CC5D31-495C-421B-9B46-3D5785B84D3A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1">
            <a:extLst>
              <a:ext uri="{FF2B5EF4-FFF2-40B4-BE49-F238E27FC236}">
                <a16:creationId xmlns:a16="http://schemas.microsoft.com/office/drawing/2014/main" id="{6D2B902C-F75E-4E4A-A31D-1696A79F18ED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results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A6E70E-46E6-4296-B075-2A417236BB44}"/>
              </a:ext>
            </a:extLst>
          </p:cNvPr>
          <p:cNvSpPr txBox="1"/>
          <p:nvPr/>
        </p:nvSpPr>
        <p:spPr>
          <a:xfrm>
            <a:off x="264576" y="1309476"/>
            <a:ext cx="3138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cross-modal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BC6134-3A01-4AD5-B8ED-16F3352E60B3}"/>
              </a:ext>
            </a:extLst>
          </p:cNvPr>
          <p:cNvSpPr txBox="1"/>
          <p:nvPr/>
        </p:nvSpPr>
        <p:spPr>
          <a:xfrm>
            <a:off x="2055725" y="2229148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audio-image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1959A77-831F-4573-8A57-ADF818DBC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47" y="2728443"/>
            <a:ext cx="5107101" cy="3830326"/>
          </a:xfrm>
          <a:prstGeom prst="rect">
            <a:avLst/>
          </a:prstGeom>
        </p:spPr>
      </p:pic>
      <p:pic>
        <p:nvPicPr>
          <p:cNvPr id="9" name="query">
            <a:hlinkClick r:id="" action="ppaction://media"/>
            <a:extLst>
              <a:ext uri="{FF2B5EF4-FFF2-40B4-BE49-F238E27FC236}">
                <a16:creationId xmlns:a16="http://schemas.microsoft.com/office/drawing/2014/main" id="{D378F1C2-1F7F-43DA-84A6-2FC845EB8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384" y="3733800"/>
            <a:ext cx="609600" cy="609600"/>
          </a:xfrm>
          <a:prstGeom prst="rect">
            <a:avLst/>
          </a:prstGeom>
          <a:noFill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A19B419-08AD-4D3C-A1ED-189D784604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40" y="2690813"/>
            <a:ext cx="5256576" cy="3942432"/>
          </a:xfrm>
          <a:prstGeom prst="rect">
            <a:avLst/>
          </a:prstGeom>
        </p:spPr>
      </p:pic>
      <p:pic>
        <p:nvPicPr>
          <p:cNvPr id="15" name="Flute">
            <a:hlinkClick r:id="" action="ppaction://media"/>
            <a:extLst>
              <a:ext uri="{FF2B5EF4-FFF2-40B4-BE49-F238E27FC236}">
                <a16:creationId xmlns:a16="http://schemas.microsoft.com/office/drawing/2014/main" id="{E58E1B79-0AD1-458A-9209-50D9D78E2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29486" y="3151188"/>
            <a:ext cx="609600" cy="609600"/>
          </a:xfrm>
          <a:prstGeom prst="rect">
            <a:avLst/>
          </a:prstGeom>
        </p:spPr>
      </p:pic>
      <p:pic>
        <p:nvPicPr>
          <p:cNvPr id="16" name="Cello">
            <a:hlinkClick r:id="" action="ppaction://media"/>
            <a:extLst>
              <a:ext uri="{FF2B5EF4-FFF2-40B4-BE49-F238E27FC236}">
                <a16:creationId xmlns:a16="http://schemas.microsoft.com/office/drawing/2014/main" id="{D07AC3E5-48F5-43A1-A668-EA4D0CAB67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2268" y="5090931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9B8C87-2588-46CA-8BFA-F8902AC431A4}"/>
              </a:ext>
            </a:extLst>
          </p:cNvPr>
          <p:cNvSpPr txBox="1"/>
          <p:nvPr/>
        </p:nvSpPr>
        <p:spPr>
          <a:xfrm>
            <a:off x="7555762" y="2229148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image-audio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76352385-D889-4341-B942-92817D978276}"/>
              </a:ext>
            </a:extLst>
          </p:cNvPr>
          <p:cNvSpPr/>
          <p:nvPr/>
        </p:nvSpPr>
        <p:spPr>
          <a:xfrm>
            <a:off x="362347" y="2783395"/>
            <a:ext cx="1767903" cy="1828798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1F7173C4-0DE4-451A-9D19-7D2F2E08DD95}"/>
              </a:ext>
            </a:extLst>
          </p:cNvPr>
          <p:cNvSpPr/>
          <p:nvPr/>
        </p:nvSpPr>
        <p:spPr>
          <a:xfrm>
            <a:off x="5927846" y="2783395"/>
            <a:ext cx="1767903" cy="1828798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014A6C6-01B0-4F1F-BC38-CD7F76B1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603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4B09226-AB51-4D3F-98E0-D4781CCFE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0" t="8285" r="7213" b="9573"/>
          <a:stretch/>
        </p:blipFill>
        <p:spPr>
          <a:xfrm>
            <a:off x="2911849" y="1871192"/>
            <a:ext cx="3165805" cy="2294202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3CC5D31-495C-421B-9B46-3D5785B84D3A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1">
            <a:extLst>
              <a:ext uri="{FF2B5EF4-FFF2-40B4-BE49-F238E27FC236}">
                <a16:creationId xmlns:a16="http://schemas.microsoft.com/office/drawing/2014/main" id="{6D2B902C-F75E-4E4A-A31D-1696A79F18ED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results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A6E70E-46E6-4296-B075-2A417236BB44}"/>
              </a:ext>
            </a:extLst>
          </p:cNvPr>
          <p:cNvSpPr txBox="1"/>
          <p:nvPr/>
        </p:nvSpPr>
        <p:spPr>
          <a:xfrm>
            <a:off x="264576" y="1309476"/>
            <a:ext cx="3215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cross-modal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BC6134-3A01-4AD5-B8ED-16F3352E60B3}"/>
              </a:ext>
            </a:extLst>
          </p:cNvPr>
          <p:cNvSpPr txBox="1"/>
          <p:nvPr/>
        </p:nvSpPr>
        <p:spPr>
          <a:xfrm>
            <a:off x="550802" y="2746224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audio-image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B8C87-2588-46CA-8BFA-F8902AC431A4}"/>
              </a:ext>
            </a:extLst>
          </p:cNvPr>
          <p:cNvSpPr txBox="1"/>
          <p:nvPr/>
        </p:nvSpPr>
        <p:spPr>
          <a:xfrm>
            <a:off x="550801" y="5235599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image-audio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E5F76F6-415E-4894-B170-EB5BF3A25A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t="6048" r="6501" b="9964"/>
          <a:stretch/>
        </p:blipFill>
        <p:spPr>
          <a:xfrm>
            <a:off x="6410412" y="1805736"/>
            <a:ext cx="3185470" cy="235965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48EC9DC-11AC-4AE7-B8C6-5072C756E3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6105" r="7305" b="10211"/>
          <a:stretch/>
        </p:blipFill>
        <p:spPr>
          <a:xfrm>
            <a:off x="6410412" y="4355374"/>
            <a:ext cx="3173070" cy="240437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6D253E-4876-4DF7-B382-2F888E948F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1" t="7958" r="6287" b="11836"/>
          <a:stretch/>
        </p:blipFill>
        <p:spPr>
          <a:xfrm>
            <a:off x="2972628" y="4390176"/>
            <a:ext cx="3105443" cy="2302896"/>
          </a:xfrm>
          <a:prstGeom prst="rect">
            <a:avLst/>
          </a:prstGeom>
        </p:spPr>
      </p:pic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29662CC-7A76-45AD-90D8-5EFDC2DCB12E}"/>
              </a:ext>
            </a:extLst>
          </p:cNvPr>
          <p:cNvCxnSpPr/>
          <p:nvPr/>
        </p:nvCxnSpPr>
        <p:spPr>
          <a:xfrm>
            <a:off x="283626" y="4265445"/>
            <a:ext cx="116797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36A169C5-3C45-4D6C-A089-22A164C36070}"/>
              </a:ext>
            </a:extLst>
          </p:cNvPr>
          <p:cNvSpPr/>
          <p:nvPr/>
        </p:nvSpPr>
        <p:spPr>
          <a:xfrm>
            <a:off x="9979957" y="2371961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ko-KR" altLang="en-US" sz="4800" dirty="0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CE8921DE-8803-4204-A1B3-F187C9FD37E2}"/>
              </a:ext>
            </a:extLst>
          </p:cNvPr>
          <p:cNvSpPr/>
          <p:nvPr/>
        </p:nvSpPr>
        <p:spPr>
          <a:xfrm>
            <a:off x="9979957" y="486626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ko-KR" altLang="en-US" sz="4800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CCC7C20-A7E7-450D-8727-895572E0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462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E7FC8E5-8A06-47AF-A643-A6D3305F3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55" y="2611171"/>
            <a:ext cx="5055421" cy="379156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ED06F5B-61D9-487D-B6C3-91DF5F733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0" y="2611171"/>
            <a:ext cx="5256576" cy="3942432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3CC5D31-495C-421B-9B46-3D5785B84D3A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1">
            <a:extLst>
              <a:ext uri="{FF2B5EF4-FFF2-40B4-BE49-F238E27FC236}">
                <a16:creationId xmlns:a16="http://schemas.microsoft.com/office/drawing/2014/main" id="{6D2B902C-F75E-4E4A-A31D-1696A79F18ED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results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A6E70E-46E6-4296-B075-2A417236BB44}"/>
              </a:ext>
            </a:extLst>
          </p:cNvPr>
          <p:cNvSpPr txBox="1"/>
          <p:nvPr/>
        </p:nvSpPr>
        <p:spPr>
          <a:xfrm>
            <a:off x="264576" y="1309476"/>
            <a:ext cx="312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intra-modal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BC6134-3A01-4AD5-B8ED-16F3352E60B3}"/>
              </a:ext>
            </a:extLst>
          </p:cNvPr>
          <p:cNvSpPr txBox="1"/>
          <p:nvPr/>
        </p:nvSpPr>
        <p:spPr>
          <a:xfrm>
            <a:off x="2718916" y="1997500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image-image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B8C87-2588-46CA-8BFA-F8902AC431A4}"/>
              </a:ext>
            </a:extLst>
          </p:cNvPr>
          <p:cNvSpPr txBox="1"/>
          <p:nvPr/>
        </p:nvSpPr>
        <p:spPr>
          <a:xfrm>
            <a:off x="8058180" y="1997500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audio-audio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840D2AC-D954-41FB-930D-7BE4651B2BD3}"/>
              </a:ext>
            </a:extLst>
          </p:cNvPr>
          <p:cNvSpPr/>
          <p:nvPr/>
        </p:nvSpPr>
        <p:spPr>
          <a:xfrm>
            <a:off x="793820" y="3737450"/>
            <a:ext cx="1497204" cy="1579426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D4F9A4-3174-40FB-B67D-8F85285EC7E9}"/>
              </a:ext>
            </a:extLst>
          </p:cNvPr>
          <p:cNvSpPr txBox="1"/>
          <p:nvPr/>
        </p:nvSpPr>
        <p:spPr>
          <a:xfrm>
            <a:off x="931220" y="5242742"/>
            <a:ext cx="114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</a:t>
            </a:r>
          </a:p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(image)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CA5BD2-7C69-48A4-88D7-5D056068E26B}"/>
              </a:ext>
            </a:extLst>
          </p:cNvPr>
          <p:cNvSpPr txBox="1"/>
          <p:nvPr/>
        </p:nvSpPr>
        <p:spPr>
          <a:xfrm>
            <a:off x="6406901" y="5242742"/>
            <a:ext cx="1072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</a:t>
            </a:r>
          </a:p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(audio)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1AA480AD-EEDC-4BC7-9A16-D9FA66B3D47B}"/>
              </a:ext>
            </a:extLst>
          </p:cNvPr>
          <p:cNvSpPr/>
          <p:nvPr/>
        </p:nvSpPr>
        <p:spPr>
          <a:xfrm>
            <a:off x="6179736" y="3737450"/>
            <a:ext cx="1517302" cy="1579425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60B2E8B-446C-4394-A8F3-286C8AD65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8576" y="6527372"/>
            <a:ext cx="2743200" cy="365125"/>
          </a:xfrm>
        </p:spPr>
        <p:txBody>
          <a:bodyPr/>
          <a:lstStyle/>
          <a:p>
            <a:fld id="{CA1AAB14-659C-495B-B4B2-DD9A364F6C9D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E50B1D-25E7-4FF5-958D-92E295038DD8}"/>
              </a:ext>
            </a:extLst>
          </p:cNvPr>
          <p:cNvSpPr txBox="1"/>
          <p:nvPr/>
        </p:nvSpPr>
        <p:spPr>
          <a:xfrm>
            <a:off x="4797556" y="6064421"/>
            <a:ext cx="7699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(Image represents the corresponding audio for easier understanding)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119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3CC5D31-495C-421B-9B46-3D5785B84D3A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1">
            <a:extLst>
              <a:ext uri="{FF2B5EF4-FFF2-40B4-BE49-F238E27FC236}">
                <a16:creationId xmlns:a16="http://schemas.microsoft.com/office/drawing/2014/main" id="{6D2B902C-F75E-4E4A-A31D-1696A79F18ED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Improvement (+feedback)</a:t>
            </a:r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A6E70E-46E6-4296-B075-2A417236BB44}"/>
              </a:ext>
            </a:extLst>
          </p:cNvPr>
          <p:cNvSpPr txBox="1"/>
          <p:nvPr/>
        </p:nvSpPr>
        <p:spPr>
          <a:xfrm>
            <a:off x="392034" y="1357861"/>
            <a:ext cx="112113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proposed an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idea in the project proposal presentation, which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animal and human voice data for more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generalization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after project proposal,</a:t>
            </a:r>
          </a:p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“Just using two other data classes can’t contribute much to generalization.”</a:t>
            </a: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used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dataset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Categories :  ~40 general classes(ex. cooking, human voices, vehicles, etc.)</a:t>
            </a:r>
          </a:p>
          <a:p>
            <a:pPr marL="285750" indent="-285750">
              <a:buFontTx/>
              <a:buChar char="-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: ~4000</a:t>
            </a: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121CD42-F1AA-4071-AECB-3C46763D5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90" y="4223720"/>
            <a:ext cx="5178251" cy="205570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03A355E-397F-473F-A3DF-0D29C125E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151" y="6279422"/>
            <a:ext cx="6255727" cy="40882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E1D54D3-5938-4AEE-8FD6-6ACC0BEAF9C3}"/>
              </a:ext>
            </a:extLst>
          </p:cNvPr>
          <p:cNvSpPr/>
          <p:nvPr/>
        </p:nvSpPr>
        <p:spPr>
          <a:xfrm>
            <a:off x="4810129" y="3757991"/>
            <a:ext cx="1562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solidFill>
                  <a:srgbClr val="741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AVE-dataset</a:t>
            </a: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9133B188-D5FF-4806-B139-3832F42C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2568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3CC5D31-495C-421B-9B46-3D5785B84D3A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1">
            <a:extLst>
              <a:ext uri="{FF2B5EF4-FFF2-40B4-BE49-F238E27FC236}">
                <a16:creationId xmlns:a16="http://schemas.microsoft.com/office/drawing/2014/main" id="{6D2B902C-F75E-4E4A-A31D-1696A79F18ED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Improvement (+feedback)</a:t>
            </a:r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71139AD-D109-4278-8954-AF4BB8B45967}"/>
              </a:ext>
            </a:extLst>
          </p:cNvPr>
          <p:cNvSpPr/>
          <p:nvPr/>
        </p:nvSpPr>
        <p:spPr>
          <a:xfrm>
            <a:off x="2335256" y="1573851"/>
            <a:ext cx="995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solidFill>
                  <a:srgbClr val="741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737A141-4B7E-4CE3-B779-CA86DC36E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9" b="8519"/>
          <a:stretch/>
        </p:blipFill>
        <p:spPr>
          <a:xfrm>
            <a:off x="116415" y="2162294"/>
            <a:ext cx="5118096" cy="3267072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F79D8461-1A39-42AA-BFB9-72660AFD4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7350" y="1773906"/>
            <a:ext cx="3143250" cy="1905000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88F77E45-F94F-4ED0-B21C-8240125F3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7350" y="4138431"/>
            <a:ext cx="3143250" cy="1905000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0236C5B0-33AF-49A2-83B1-85F7EA580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7483" y="1795165"/>
            <a:ext cx="3143250" cy="1905000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FA5A489A-41BE-4CC8-820B-8191B05EF1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27483" y="4138431"/>
            <a:ext cx="3143250" cy="1905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925CD48-C074-4EF6-9AF2-28A84E43F8E6}"/>
              </a:ext>
            </a:extLst>
          </p:cNvPr>
          <p:cNvSpPr txBox="1"/>
          <p:nvPr/>
        </p:nvSpPr>
        <p:spPr>
          <a:xfrm>
            <a:off x="6381649" y="1351468"/>
            <a:ext cx="1794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acc.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A54F2E-2620-4C8D-B51C-03706EB067E4}"/>
              </a:ext>
            </a:extLst>
          </p:cNvPr>
          <p:cNvSpPr txBox="1"/>
          <p:nvPr/>
        </p:nvSpPr>
        <p:spPr>
          <a:xfrm>
            <a:off x="9441782" y="1351467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acc.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28A176-AC48-439C-AD4D-883573DA9A1D}"/>
              </a:ext>
            </a:extLst>
          </p:cNvPr>
          <p:cNvSpPr txBox="1"/>
          <p:nvPr/>
        </p:nvSpPr>
        <p:spPr>
          <a:xfrm>
            <a:off x="6381649" y="3643062"/>
            <a:ext cx="1788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loss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1D599-8287-49EF-A4A6-4D60C69B53CF}"/>
              </a:ext>
            </a:extLst>
          </p:cNvPr>
          <p:cNvSpPr txBox="1"/>
          <p:nvPr/>
        </p:nvSpPr>
        <p:spPr>
          <a:xfrm>
            <a:off x="9441782" y="3643061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loss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3383DA-02B1-417C-A598-FBED9F74E8F2}"/>
              </a:ext>
            </a:extLst>
          </p:cNvPr>
          <p:cNvSpPr txBox="1"/>
          <p:nvPr/>
        </p:nvSpPr>
        <p:spPr>
          <a:xfrm>
            <a:off x="1870052" y="5479104"/>
            <a:ext cx="216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 image-audio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3F3F52B-4A5B-476E-93D1-97A86FA1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9695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id="{87F90013-2D52-4F18-B431-B26BAEBEB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2376" y="1742526"/>
            <a:ext cx="3143250" cy="190500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88E724B7-72F3-4EFF-ADA0-7D70E252E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7350" y="4163461"/>
            <a:ext cx="3143250" cy="1905000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BAA204B7-E7F3-4414-AD14-DA205C6526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33149" y="1725210"/>
            <a:ext cx="3143250" cy="1905000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84E4B0E3-DA06-476F-9396-361D9B5047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44753" y="4138431"/>
            <a:ext cx="3143250" cy="1905000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3CC5D31-495C-421B-9B46-3D5785B84D3A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1">
            <a:extLst>
              <a:ext uri="{FF2B5EF4-FFF2-40B4-BE49-F238E27FC236}">
                <a16:creationId xmlns:a16="http://schemas.microsoft.com/office/drawing/2014/main" id="{6D2B902C-F75E-4E4A-A31D-1696A79F18ED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Improvement (+feedback)</a:t>
            </a:r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71139AD-D109-4278-8954-AF4BB8B45967}"/>
              </a:ext>
            </a:extLst>
          </p:cNvPr>
          <p:cNvSpPr/>
          <p:nvPr/>
        </p:nvSpPr>
        <p:spPr>
          <a:xfrm>
            <a:off x="2335256" y="1573851"/>
            <a:ext cx="1562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solidFill>
                  <a:srgbClr val="741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AVE-dataset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25CD48-C074-4EF6-9AF2-28A84E43F8E6}"/>
              </a:ext>
            </a:extLst>
          </p:cNvPr>
          <p:cNvSpPr txBox="1"/>
          <p:nvPr/>
        </p:nvSpPr>
        <p:spPr>
          <a:xfrm>
            <a:off x="6381649" y="1351468"/>
            <a:ext cx="1794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acc.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A54F2E-2620-4C8D-B51C-03706EB067E4}"/>
              </a:ext>
            </a:extLst>
          </p:cNvPr>
          <p:cNvSpPr txBox="1"/>
          <p:nvPr/>
        </p:nvSpPr>
        <p:spPr>
          <a:xfrm>
            <a:off x="9441782" y="1351467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acc.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28A176-AC48-439C-AD4D-883573DA9A1D}"/>
              </a:ext>
            </a:extLst>
          </p:cNvPr>
          <p:cNvSpPr txBox="1"/>
          <p:nvPr/>
        </p:nvSpPr>
        <p:spPr>
          <a:xfrm>
            <a:off x="6381649" y="3643062"/>
            <a:ext cx="1788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loss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1D599-8287-49EF-A4A6-4D60C69B53CF}"/>
              </a:ext>
            </a:extLst>
          </p:cNvPr>
          <p:cNvSpPr txBox="1"/>
          <p:nvPr/>
        </p:nvSpPr>
        <p:spPr>
          <a:xfrm>
            <a:off x="9441782" y="3643061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loss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455FB9AC-95B1-468D-81BF-47EB0974D4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9" y="2083870"/>
            <a:ext cx="5173827" cy="38803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714B49F-9476-456B-8666-0ACD7C4AB43A}"/>
              </a:ext>
            </a:extLst>
          </p:cNvPr>
          <p:cNvSpPr txBox="1"/>
          <p:nvPr/>
        </p:nvSpPr>
        <p:spPr>
          <a:xfrm>
            <a:off x="1870052" y="5502576"/>
            <a:ext cx="2231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ex. image-image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F8EE521-3DC8-40C5-8AF8-6F845AC8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748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6D2B902C-F75E-4E4A-A31D-1696A79F18ED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Plan of improvement</a:t>
            </a:r>
            <a:endParaRPr lang="ko-KR" altLang="en-US" dirty="0"/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D7A25645-CED9-41D8-879D-AE52CE938B09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20E0158-7493-4832-82F6-7F20387C84B6}"/>
              </a:ext>
            </a:extLst>
          </p:cNvPr>
          <p:cNvSpPr txBox="1"/>
          <p:nvPr/>
        </p:nvSpPr>
        <p:spPr>
          <a:xfrm>
            <a:off x="442836" y="1391729"/>
            <a:ext cx="11211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a specific data class : 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 class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dataset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AVE-dataset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10CBE6-6A06-4323-82A1-B6BA022AF0C4}"/>
              </a:ext>
            </a:extLst>
          </p:cNvPr>
          <p:cNvSpPr txBox="1"/>
          <p:nvPr/>
        </p:nvSpPr>
        <p:spPr>
          <a:xfrm>
            <a:off x="315378" y="1343344"/>
            <a:ext cx="3573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improvement</a:t>
            </a:r>
            <a:endParaRPr lang="ko-KR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A55792-E659-49C3-9915-64C90617E779}"/>
              </a:ext>
            </a:extLst>
          </p:cNvPr>
          <p:cNvSpPr txBox="1"/>
          <p:nvPr/>
        </p:nvSpPr>
        <p:spPr>
          <a:xfrm>
            <a:off x="315378" y="3226001"/>
            <a:ext cx="1159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plan of improvement</a:t>
            </a:r>
            <a:endParaRPr lang="ko-KR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BE9F6A-E190-4B30-B361-F33EA0150D16}"/>
              </a:ext>
            </a:extLst>
          </p:cNvPr>
          <p:cNvSpPr txBox="1"/>
          <p:nvPr/>
        </p:nvSpPr>
        <p:spPr>
          <a:xfrm>
            <a:off x="442836" y="3281195"/>
            <a:ext cx="11211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a performance : By applying 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Augmentation on image and spectrogram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Applying new evaluation metric : </a:t>
            </a:r>
            <a:r>
              <a:rPr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nDCG@K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R@K</a:t>
            </a:r>
            <a:endParaRPr lang="ko-KR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0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929672C-5D8B-4318-8155-CCEC12984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28</a:t>
            </a:fld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3FA35172-F083-40B1-8273-0575BE19CD09}"/>
              </a:ext>
            </a:extLst>
          </p:cNvPr>
          <p:cNvSpPr txBox="1">
            <a:spLocks/>
          </p:cNvSpPr>
          <p:nvPr/>
        </p:nvSpPr>
        <p:spPr>
          <a:xfrm>
            <a:off x="0" y="2766218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ko-KR" altLang="en-US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622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A4313-4A0B-4DE7-80A5-83417EDFD694}"/>
              </a:ext>
            </a:extLst>
          </p:cNvPr>
          <p:cNvSpPr txBox="1">
            <a:spLocks/>
          </p:cNvSpPr>
          <p:nvPr/>
        </p:nvSpPr>
        <p:spPr>
          <a:xfrm>
            <a:off x="377780" y="1140178"/>
            <a:ext cx="9144000" cy="1394567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Contents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26B3F9B7-77B4-4316-B0AF-124ADD1801F1}"/>
              </a:ext>
            </a:extLst>
          </p:cNvPr>
          <p:cNvSpPr txBox="1">
            <a:spLocks/>
          </p:cNvSpPr>
          <p:nvPr/>
        </p:nvSpPr>
        <p:spPr>
          <a:xfrm>
            <a:off x="3962403" y="273950"/>
            <a:ext cx="8229597" cy="6310099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Cross-modal Learning – concept and problem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Approach – What we did and what we will do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Dataset – What we used</a:t>
            </a:r>
          </a:p>
          <a:p>
            <a:pPr lvl="1">
              <a:lnSpc>
                <a:spcPct val="150000"/>
              </a:lnSpc>
            </a:pPr>
            <a:endParaRPr lang="en-US" altLang="ko-KR" sz="1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rgbClr val="BFBF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Replication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rgbClr val="BFBF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Faced Problems and solutions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rgbClr val="BFBF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Setting</a:t>
            </a:r>
          </a:p>
          <a:p>
            <a:pPr lvl="1">
              <a:lnSpc>
                <a:spcPct val="150000"/>
              </a:lnSpc>
            </a:pPr>
            <a:endParaRPr lang="en-US" altLang="ko-KR" sz="10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Result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results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0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Improvement(+feedback)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for improvement</a:t>
            </a:r>
            <a:endParaRPr lang="ko-KR" altLang="en-US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5FA147D-4CA6-4960-9F62-9783AE1CCCB5}"/>
              </a:ext>
            </a:extLst>
          </p:cNvPr>
          <p:cNvCxnSpPr>
            <a:cxnSpLocks/>
          </p:cNvCxnSpPr>
          <p:nvPr/>
        </p:nvCxnSpPr>
        <p:spPr>
          <a:xfrm>
            <a:off x="3285067" y="0"/>
            <a:ext cx="0" cy="68580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D526C3D9-0EE9-48C4-A501-6860CFE45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547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" fill="hold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" fill="hold"/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 examples without errors">
            <a:extLst>
              <a:ext uri="{FF2B5EF4-FFF2-40B4-BE49-F238E27FC236}">
                <a16:creationId xmlns:a16="http://schemas.microsoft.com/office/drawing/2014/main" id="{40B78004-866F-44E4-991C-EF8CEE6F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19" y="1585413"/>
            <a:ext cx="3280357" cy="368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61A8D05D-84D1-4C2A-8AAC-4633A02DC7D5}"/>
              </a:ext>
            </a:extLst>
          </p:cNvPr>
          <p:cNvSpPr/>
          <p:nvPr/>
        </p:nvSpPr>
        <p:spPr>
          <a:xfrm>
            <a:off x="2593380" y="2048321"/>
            <a:ext cx="1493240" cy="964731"/>
          </a:xfrm>
          <a:prstGeom prst="ellipse">
            <a:avLst/>
          </a:prstGeom>
          <a:ln w="381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FEFE2B65-CADB-4C86-9C8B-A85B582260A3}"/>
              </a:ext>
            </a:extLst>
          </p:cNvPr>
          <p:cNvSpPr/>
          <p:nvPr/>
        </p:nvSpPr>
        <p:spPr>
          <a:xfrm>
            <a:off x="1100140" y="3986231"/>
            <a:ext cx="1493240" cy="964731"/>
          </a:xfrm>
          <a:prstGeom prst="ellipse">
            <a:avLst/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Audio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BFA43AD3-2A22-4124-9793-84BF13DFC386}"/>
              </a:ext>
            </a:extLst>
          </p:cNvPr>
          <p:cNvSpPr/>
          <p:nvPr/>
        </p:nvSpPr>
        <p:spPr>
          <a:xfrm>
            <a:off x="4086620" y="3986231"/>
            <a:ext cx="1493240" cy="964731"/>
          </a:xfrm>
          <a:prstGeom prst="ellipse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B06B6799-9F10-4143-9EF8-98A237657CCC}"/>
              </a:ext>
            </a:extLst>
          </p:cNvPr>
          <p:cNvCxnSpPr>
            <a:cxnSpLocks/>
            <a:stCxn id="6" idx="0"/>
            <a:endCxn id="5" idx="3"/>
          </p:cNvCxnSpPr>
          <p:nvPr/>
        </p:nvCxnSpPr>
        <p:spPr>
          <a:xfrm flipV="1">
            <a:off x="1846760" y="2871770"/>
            <a:ext cx="965300" cy="1114461"/>
          </a:xfrm>
          <a:prstGeom prst="line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48EB604B-2F1C-476F-9B8E-F96EEF52B310}"/>
              </a:ext>
            </a:extLst>
          </p:cNvPr>
          <p:cNvCxnSpPr>
            <a:cxnSpLocks/>
            <a:stCxn id="7" idx="0"/>
            <a:endCxn id="5" idx="5"/>
          </p:cNvCxnSpPr>
          <p:nvPr/>
        </p:nvCxnSpPr>
        <p:spPr>
          <a:xfrm flipH="1" flipV="1">
            <a:off x="3867940" y="2871770"/>
            <a:ext cx="965300" cy="1114461"/>
          </a:xfrm>
          <a:prstGeom prst="line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5579C7B-0EFF-4860-A9FA-C6C4976D8FED}"/>
              </a:ext>
            </a:extLst>
          </p:cNvPr>
          <p:cNvSpPr txBox="1"/>
          <p:nvPr/>
        </p:nvSpPr>
        <p:spPr>
          <a:xfrm>
            <a:off x="785582" y="5634535"/>
            <a:ext cx="5108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with data having different sources</a:t>
            </a:r>
            <a:endParaRPr lang="ko-KR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504C03-E476-49BA-94C7-47095D21EDA9}"/>
              </a:ext>
            </a:extLst>
          </p:cNvPr>
          <p:cNvSpPr txBox="1"/>
          <p:nvPr/>
        </p:nvSpPr>
        <p:spPr>
          <a:xfrm>
            <a:off x="7140892" y="5634536"/>
            <a:ext cx="39982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cross-modal learning</a:t>
            </a:r>
            <a:endParaRPr lang="ko-KR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772AB0A-EC83-45DD-B260-E2EC03076D29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제목 1">
            <a:extLst>
              <a:ext uri="{FF2B5EF4-FFF2-40B4-BE49-F238E27FC236}">
                <a16:creationId xmlns:a16="http://schemas.microsoft.com/office/drawing/2014/main" id="{644CF58E-28D1-4583-B602-394F16640179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Cross-modal Learning</a:t>
            </a:r>
            <a:endParaRPr lang="ko-KR" altLang="en-US" dirty="0"/>
          </a:p>
        </p:txBody>
      </p:sp>
      <p:sp>
        <p:nvSpPr>
          <p:cNvPr id="17" name="슬라이드 번호 개체 틀 16">
            <a:extLst>
              <a:ext uri="{FF2B5EF4-FFF2-40B4-BE49-F238E27FC236}">
                <a16:creationId xmlns:a16="http://schemas.microsoft.com/office/drawing/2014/main" id="{C8719283-71E2-4DB6-8834-A4684C39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950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9C097772-6F4A-4949-8563-C75FDA198F62}"/>
              </a:ext>
            </a:extLst>
          </p:cNvPr>
          <p:cNvSpPr/>
          <p:nvPr/>
        </p:nvSpPr>
        <p:spPr>
          <a:xfrm>
            <a:off x="817164" y="2041637"/>
            <a:ext cx="10938457" cy="1448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supervised learning, or teacher-student supervision. 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 labeled dataset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C0AF653F-1E95-4BBC-801D-B2ED7A44B69D}"/>
              </a:ext>
            </a:extLst>
          </p:cNvPr>
          <p:cNvSpPr txBox="1">
            <a:spLocks/>
          </p:cNvSpPr>
          <p:nvPr/>
        </p:nvSpPr>
        <p:spPr>
          <a:xfrm>
            <a:off x="445719" y="1616843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 of cross-modal learning works</a:t>
            </a:r>
            <a:endParaRPr lang="ko-KR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D26B9CD6-E6AD-4202-89C6-B6A9861235A9}"/>
              </a:ext>
            </a:extLst>
          </p:cNvPr>
          <p:cNvSpPr txBox="1">
            <a:spLocks/>
          </p:cNvSpPr>
          <p:nvPr/>
        </p:nvSpPr>
        <p:spPr>
          <a:xfrm>
            <a:off x="445719" y="4167935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</a:t>
            </a:r>
            <a:endParaRPr lang="ko-KR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74D8C678-0CAA-4C63-9909-587D54A12004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제목 1">
            <a:extLst>
              <a:ext uri="{FF2B5EF4-FFF2-40B4-BE49-F238E27FC236}">
                <a16:creationId xmlns:a16="http://schemas.microsoft.com/office/drawing/2014/main" id="{9D1E1B76-B19C-4C74-8DBF-0FA223A6E821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Problem</a:t>
            </a:r>
            <a:endParaRPr lang="ko-KR" altLang="en-US" dirty="0"/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A201BF0B-9DDF-400D-B1CF-A7FFDDA0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82FD4A2-9307-4F9A-BEA3-0A2C0A16A661}"/>
              </a:ext>
            </a:extLst>
          </p:cNvPr>
          <p:cNvSpPr/>
          <p:nvPr/>
        </p:nvSpPr>
        <p:spPr>
          <a:xfrm>
            <a:off x="817164" y="4608529"/>
            <a:ext cx="10938457" cy="14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self-supervised audiovisual</a:t>
            </a:r>
            <a:r>
              <a:rPr lang="ko-K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for cross-modal retrieval and sound localization on image</a:t>
            </a:r>
          </a:p>
        </p:txBody>
      </p:sp>
    </p:spTree>
    <p:extLst>
      <p:ext uri="{BB962C8B-B14F-4D97-AF65-F5344CB8AC3E}">
        <p14:creationId xmlns:p14="http://schemas.microsoft.com/office/powerpoint/2010/main" val="315150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6BD7DA-1343-4A79-9FF0-8A2232F85595}"/>
              </a:ext>
            </a:extLst>
          </p:cNvPr>
          <p:cNvSpPr txBox="1">
            <a:spLocks/>
          </p:cNvSpPr>
          <p:nvPr/>
        </p:nvSpPr>
        <p:spPr>
          <a:xfrm>
            <a:off x="415577" y="1362362"/>
            <a:ext cx="10919775" cy="4133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Cross-modal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retrieval (e.g. audio query → retrieve images which are related to it).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Sound source localization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4BA1CD7-97DF-41FA-A87B-EB8CB15A6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140" y="3047331"/>
            <a:ext cx="2644143" cy="2637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38632-0282-4F41-88EF-1167BD66C0D1}"/>
              </a:ext>
            </a:extLst>
          </p:cNvPr>
          <p:cNvSpPr txBox="1"/>
          <p:nvPr/>
        </p:nvSpPr>
        <p:spPr>
          <a:xfrm>
            <a:off x="6799254" y="6027912"/>
            <a:ext cx="3697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Sound source localization</a:t>
            </a:r>
          </a:p>
          <a:p>
            <a:pPr algn="ctr"/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(AVOL-Net)</a:t>
            </a:r>
            <a:endParaRPr lang="ko-KR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그림 6" descr="사진, 다른, 표시중, 표시이(가) 표시된 사진&#10;&#10;매우 높은 신뢰도로 생성된 설명">
            <a:extLst>
              <a:ext uri="{FF2B5EF4-FFF2-40B4-BE49-F238E27FC236}">
                <a16:creationId xmlns:a16="http://schemas.microsoft.com/office/drawing/2014/main" id="{77125BCC-3A36-42C7-824E-640EA553E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2" r="-922"/>
          <a:stretch/>
        </p:blipFill>
        <p:spPr>
          <a:xfrm>
            <a:off x="1720943" y="2872780"/>
            <a:ext cx="3959480" cy="3155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96B71A-9E01-499B-AA1A-B4C5FD0D9C7C}"/>
              </a:ext>
            </a:extLst>
          </p:cNvPr>
          <p:cNvSpPr txBox="1"/>
          <p:nvPr/>
        </p:nvSpPr>
        <p:spPr>
          <a:xfrm>
            <a:off x="1835862" y="6027912"/>
            <a:ext cx="3959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Cross-modal retrieval (AVE-Net)</a:t>
            </a:r>
            <a:endParaRPr lang="ko-KR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8E7EBE22-5C00-48F4-92DF-D85B3C603084}"/>
              </a:ext>
            </a:extLst>
          </p:cNvPr>
          <p:cNvCxnSpPr/>
          <p:nvPr/>
        </p:nvCxnSpPr>
        <p:spPr>
          <a:xfrm>
            <a:off x="1624394" y="3535835"/>
            <a:ext cx="41709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C9197C-5662-4830-AE22-59F7310308CD}"/>
              </a:ext>
            </a:extLst>
          </p:cNvPr>
          <p:cNvSpPr txBox="1"/>
          <p:nvPr/>
        </p:nvSpPr>
        <p:spPr>
          <a:xfrm>
            <a:off x="116960" y="2931860"/>
            <a:ext cx="1688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query</a:t>
            </a:r>
            <a:endParaRPr lang="ko-KR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280456-A3A7-4333-A9E4-E929C43B813C}"/>
              </a:ext>
            </a:extLst>
          </p:cNvPr>
          <p:cNvSpPr txBox="1"/>
          <p:nvPr/>
        </p:nvSpPr>
        <p:spPr>
          <a:xfrm>
            <a:off x="0" y="3693420"/>
            <a:ext cx="1688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Retrieved</a:t>
            </a:r>
            <a:b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items</a:t>
            </a:r>
            <a:endParaRPr lang="ko-KR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43737A9B-F9CB-4DDC-AA08-142AED97557C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제목 1">
            <a:extLst>
              <a:ext uri="{FF2B5EF4-FFF2-40B4-BE49-F238E27FC236}">
                <a16:creationId xmlns:a16="http://schemas.microsoft.com/office/drawing/2014/main" id="{B2ADB4BC-820E-486E-BE41-565A7960708E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Objects that sound </a:t>
            </a:r>
            <a:r>
              <a:rPr lang="en-US" altLang="ko-KR" sz="3000" dirty="0"/>
              <a:t>(ECCV 2018)</a:t>
            </a:r>
            <a:endParaRPr lang="ko-KR" altLang="en-US" sz="3000" dirty="0"/>
          </a:p>
        </p:txBody>
      </p:sp>
      <p:sp>
        <p:nvSpPr>
          <p:cNvPr id="14" name="슬라이드 번호 개체 틀 13">
            <a:extLst>
              <a:ext uri="{FF2B5EF4-FFF2-40B4-BE49-F238E27FC236}">
                <a16:creationId xmlns:a16="http://schemas.microsoft.com/office/drawing/2014/main" id="{5C5236C5-D9E5-4AF2-8D3D-D780FF11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75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7">
            <a:extLst>
              <a:ext uri="{FF2B5EF4-FFF2-40B4-BE49-F238E27FC236}">
                <a16:creationId xmlns:a16="http://schemas.microsoft.com/office/drawing/2014/main" id="{78818C6A-5FAB-4BA4-8BD3-6848E644D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17"/>
          <a:stretch/>
        </p:blipFill>
        <p:spPr>
          <a:xfrm>
            <a:off x="546393" y="1689756"/>
            <a:ext cx="2047867" cy="392619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470577A-F4C6-41FF-9088-8DAD955D1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761" y="1638673"/>
            <a:ext cx="2575076" cy="40747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62F8A-2A12-4276-B170-840CF7A6328A}"/>
              </a:ext>
            </a:extLst>
          </p:cNvPr>
          <p:cNvSpPr txBox="1"/>
          <p:nvPr/>
        </p:nvSpPr>
        <p:spPr>
          <a:xfrm>
            <a:off x="544618" y="5854114"/>
            <a:ext cx="204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AVE-Net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AE421-D0BB-4407-B436-079D2BB91D81}"/>
              </a:ext>
            </a:extLst>
          </p:cNvPr>
          <p:cNvSpPr txBox="1"/>
          <p:nvPr/>
        </p:nvSpPr>
        <p:spPr>
          <a:xfrm>
            <a:off x="3326761" y="5851947"/>
            <a:ext cx="204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AVOL-Net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십자형 6">
            <a:extLst>
              <a:ext uri="{FF2B5EF4-FFF2-40B4-BE49-F238E27FC236}">
                <a16:creationId xmlns:a16="http://schemas.microsoft.com/office/drawing/2014/main" id="{33CD99E1-7D02-4F34-88AE-843804111B8E}"/>
              </a:ext>
            </a:extLst>
          </p:cNvPr>
          <p:cNvSpPr/>
          <p:nvPr/>
        </p:nvSpPr>
        <p:spPr>
          <a:xfrm>
            <a:off x="6475742" y="3357488"/>
            <a:ext cx="592429" cy="590734"/>
          </a:xfrm>
          <a:prstGeom prst="plus">
            <a:avLst>
              <a:gd name="adj" fmla="val 4404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B2A28-A8EF-440D-9C2A-3F80D225C555}"/>
              </a:ext>
            </a:extLst>
          </p:cNvPr>
          <p:cNvSpPr txBox="1"/>
          <p:nvPr/>
        </p:nvSpPr>
        <p:spPr>
          <a:xfrm>
            <a:off x="7949882" y="3224673"/>
            <a:ext cx="28591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 classes</a:t>
            </a:r>
            <a:endParaRPr lang="ko-KR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C526CC-705E-4220-B1E6-D15F36C667C6}"/>
              </a:ext>
            </a:extLst>
          </p:cNvPr>
          <p:cNvSpPr txBox="1"/>
          <p:nvPr/>
        </p:nvSpPr>
        <p:spPr>
          <a:xfrm>
            <a:off x="7798953" y="3980380"/>
            <a:ext cx="31609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configuration</a:t>
            </a:r>
            <a:endParaRPr lang="ko-KR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C31D4-1544-4B3A-B443-CC4C00E72DCA}"/>
              </a:ext>
            </a:extLst>
          </p:cNvPr>
          <p:cNvSpPr txBox="1"/>
          <p:nvPr/>
        </p:nvSpPr>
        <p:spPr>
          <a:xfrm>
            <a:off x="7949883" y="4736088"/>
            <a:ext cx="28591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ko-KR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FF9783-DD93-4FC9-BA47-5B8B256EDCE3}"/>
              </a:ext>
            </a:extLst>
          </p:cNvPr>
          <p:cNvSpPr txBox="1"/>
          <p:nvPr/>
        </p:nvSpPr>
        <p:spPr>
          <a:xfrm>
            <a:off x="7798954" y="2246670"/>
            <a:ext cx="31609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Try different</a:t>
            </a:r>
            <a:endParaRPr lang="ko-KR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04D8CA88-79FD-4713-83B2-F1148F4039F8}"/>
              </a:ext>
            </a:extLst>
          </p:cNvPr>
          <p:cNvSpPr/>
          <p:nvPr/>
        </p:nvSpPr>
        <p:spPr>
          <a:xfrm>
            <a:off x="7798954" y="2122401"/>
            <a:ext cx="3160967" cy="3493553"/>
          </a:xfrm>
          <a:prstGeom prst="round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E90982BB-AB32-4EE6-9929-6EBA29B8800F}"/>
              </a:ext>
            </a:extLst>
          </p:cNvPr>
          <p:cNvCxnSpPr/>
          <p:nvPr/>
        </p:nvCxnSpPr>
        <p:spPr>
          <a:xfrm>
            <a:off x="7798954" y="2863382"/>
            <a:ext cx="316096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97C03C5-87F8-4165-803B-F6FF46372893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제목 1">
            <a:extLst>
              <a:ext uri="{FF2B5EF4-FFF2-40B4-BE49-F238E27FC236}">
                <a16:creationId xmlns:a16="http://schemas.microsoft.com/office/drawing/2014/main" id="{BE1DEB24-9FE5-4196-A339-5E287AEB4DB9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슬라이드 번호 개체 틀 16">
            <a:extLst>
              <a:ext uri="{FF2B5EF4-FFF2-40B4-BE49-F238E27FC236}">
                <a16:creationId xmlns:a16="http://schemas.microsoft.com/office/drawing/2014/main" id="{C5F28CEE-006A-42AC-B223-1E14EA67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7961A9-5D21-4F9E-98B9-AFC92A53B736}"/>
              </a:ext>
            </a:extLst>
          </p:cNvPr>
          <p:cNvSpPr txBox="1"/>
          <p:nvPr/>
        </p:nvSpPr>
        <p:spPr>
          <a:xfrm>
            <a:off x="5664200" y="5851947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Spectrogram (visual representation of audio)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4B68CCBD-0E70-4D97-A654-8DDFE2BF3EB9}"/>
              </a:ext>
            </a:extLst>
          </p:cNvPr>
          <p:cNvCxnSpPr/>
          <p:nvPr/>
        </p:nvCxnSpPr>
        <p:spPr>
          <a:xfrm flipH="1" flipV="1">
            <a:off x="5548704" y="5308946"/>
            <a:ext cx="1280172" cy="4720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873CC603-01ED-488D-821C-46C7D5356EEB}"/>
              </a:ext>
            </a:extLst>
          </p:cNvPr>
          <p:cNvCxnSpPr>
            <a:cxnSpLocks/>
          </p:cNvCxnSpPr>
          <p:nvPr/>
        </p:nvCxnSpPr>
        <p:spPr>
          <a:xfrm flipH="1" flipV="1">
            <a:off x="2611211" y="5210008"/>
            <a:ext cx="4062618" cy="64193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849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BBB30F3-1F5C-4B2C-BBFD-A96C66C9E56E}"/>
              </a:ext>
            </a:extLst>
          </p:cNvPr>
          <p:cNvSpPr txBox="1">
            <a:spLocks/>
          </p:cNvSpPr>
          <p:nvPr/>
        </p:nvSpPr>
        <p:spPr>
          <a:xfrm>
            <a:off x="710298" y="4579069"/>
            <a:ext cx="9926158" cy="15712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dataset: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AudioSet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AVE-dataset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classes: Musical instruments, animal, human voice, …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65ED7A6-62BA-453F-968E-824800C8A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241" y="1371187"/>
            <a:ext cx="3885518" cy="2578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6A2D01-2DCE-498F-AA50-641D7E6F1559}"/>
              </a:ext>
            </a:extLst>
          </p:cNvPr>
          <p:cNvSpPr txBox="1"/>
          <p:nvPr/>
        </p:nvSpPr>
        <p:spPr>
          <a:xfrm>
            <a:off x="4153241" y="4148182"/>
            <a:ext cx="3885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</a:t>
            </a:r>
            <a:r>
              <a:rPr lang="en-US" altLang="ko-K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AudioSet</a:t>
            </a:r>
            <a:endParaRPr lang="ko-KR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03C1F61-0B77-48C0-AA84-96681479D356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제목 1">
            <a:extLst>
              <a:ext uri="{FF2B5EF4-FFF2-40B4-BE49-F238E27FC236}">
                <a16:creationId xmlns:a16="http://schemas.microsoft.com/office/drawing/2014/main" id="{72EA0DB6-0247-4EFA-B8D6-1F55E829C2BB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B077674-AF72-4AEF-8B26-98CA84C1A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106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678DAD98-169D-404B-990C-15605D413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76" y="1333626"/>
            <a:ext cx="2424723" cy="495385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165B564-D67A-4272-818E-41B1C3EB6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122" y="1268941"/>
            <a:ext cx="2781880" cy="5130653"/>
          </a:xfrm>
          <a:prstGeom prst="rect">
            <a:avLst/>
          </a:prstGeom>
        </p:spPr>
      </p:pic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ED095D03-C0F1-4D0E-A094-038FAA5DA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3286" y="1333626"/>
            <a:ext cx="5373539" cy="52251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Reproducing AVE-Net, AVOL-Net.</a:t>
            </a: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AVE-Net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Audiovisual correspondence predictor.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to represent good embedding by learning the correspondence.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Cross-modal retrieval.</a:t>
            </a: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AVOL-Net</a:t>
            </a:r>
            <a:endParaRPr lang="en-US" altLang="ko-K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Sound localization by learning the correspondence.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EB3B5585-6873-4E0E-9C15-CB95ECFD36F7}"/>
              </a:ext>
            </a:extLst>
          </p:cNvPr>
          <p:cNvSpPr txBox="1">
            <a:spLocks/>
          </p:cNvSpPr>
          <p:nvPr/>
        </p:nvSpPr>
        <p:spPr>
          <a:xfrm>
            <a:off x="264576" y="299231"/>
            <a:ext cx="10515600" cy="849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what was our goal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B9C40F05-B231-43B3-9AC0-13D1DE887F1B}"/>
              </a:ext>
            </a:extLst>
          </p:cNvPr>
          <p:cNvSpPr/>
          <p:nvPr/>
        </p:nvSpPr>
        <p:spPr>
          <a:xfrm>
            <a:off x="974661" y="5948033"/>
            <a:ext cx="1386840" cy="3394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32D9E4AE-1E3C-4949-A1A5-78C6CA3E2480}"/>
              </a:ext>
            </a:extLst>
          </p:cNvPr>
          <p:cNvSpPr/>
          <p:nvPr/>
        </p:nvSpPr>
        <p:spPr>
          <a:xfrm>
            <a:off x="4005642" y="5953602"/>
            <a:ext cx="1386840" cy="3394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CB998E-4846-46CC-B8C4-1C731617008E}"/>
              </a:ext>
            </a:extLst>
          </p:cNvPr>
          <p:cNvSpPr txBox="1"/>
          <p:nvPr/>
        </p:nvSpPr>
        <p:spPr>
          <a:xfrm>
            <a:off x="1113358" y="6092968"/>
            <a:ext cx="22592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AVE-Net</a:t>
            </a:r>
            <a:endParaRPr lang="ko-KR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2EA9BD-853B-42C1-B689-C30379B98A9F}"/>
              </a:ext>
            </a:extLst>
          </p:cNvPr>
          <p:cNvSpPr txBox="1"/>
          <p:nvPr/>
        </p:nvSpPr>
        <p:spPr>
          <a:xfrm>
            <a:off x="3865002" y="6059398"/>
            <a:ext cx="1516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AVOL-Net</a:t>
            </a:r>
            <a:endParaRPr lang="ko-KR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4F7B48EE-3CAA-4176-856A-9F547EFBB898}"/>
              </a:ext>
            </a:extLst>
          </p:cNvPr>
          <p:cNvCxnSpPr/>
          <p:nvPr/>
        </p:nvCxnSpPr>
        <p:spPr>
          <a:xfrm>
            <a:off x="0" y="1157469"/>
            <a:ext cx="121920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16C8B077-5FCC-46EA-A3C4-2724EBB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AB14-659C-495B-B4B2-DD9A364F6C9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1201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935</Words>
  <Application>Microsoft Office PowerPoint</Application>
  <PresentationFormat>와이드스크린</PresentationFormat>
  <Paragraphs>282</Paragraphs>
  <Slides>28</Slides>
  <Notes>28</Notes>
  <HiddenSlides>0</HiddenSlides>
  <MMClips>5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6" baseType="lpstr">
      <vt:lpstr>맑은 고딕</vt:lpstr>
      <vt:lpstr>Arial</vt:lpstr>
      <vt:lpstr>Arial Black</vt:lpstr>
      <vt:lpstr>Bahnschrift SemiBold</vt:lpstr>
      <vt:lpstr>Consolas</vt:lpstr>
      <vt:lpstr>Times New Roman</vt:lpstr>
      <vt:lpstr>Wingdings</vt:lpstr>
      <vt:lpstr>Office 테마</vt:lpstr>
      <vt:lpstr>Progress update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2020-06-08T08:52:53Z</dcterms:created>
  <dcterms:modified xsi:type="dcterms:W3CDTF">2020-06-08T08:55:17Z</dcterms:modified>
</cp:coreProperties>
</file>