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7" r:id="rId2"/>
    <p:sldId id="410" r:id="rId3"/>
    <p:sldId id="415" r:id="rId4"/>
    <p:sldId id="417" r:id="rId5"/>
    <p:sldId id="418" r:id="rId6"/>
    <p:sldId id="414" r:id="rId7"/>
    <p:sldId id="419" r:id="rId8"/>
    <p:sldId id="416" r:id="rId9"/>
    <p:sldId id="421" r:id="rId10"/>
    <p:sldId id="420" r:id="rId11"/>
    <p:sldId id="413" r:id="rId12"/>
    <p:sldId id="441" r:id="rId13"/>
    <p:sldId id="462" r:id="rId14"/>
    <p:sldId id="439" r:id="rId15"/>
    <p:sldId id="442" r:id="rId16"/>
    <p:sldId id="443" r:id="rId17"/>
    <p:sldId id="440" r:id="rId18"/>
    <p:sldId id="444" r:id="rId19"/>
    <p:sldId id="445" r:id="rId20"/>
    <p:sldId id="446" r:id="rId21"/>
    <p:sldId id="447" r:id="rId22"/>
    <p:sldId id="448" r:id="rId23"/>
    <p:sldId id="450" r:id="rId24"/>
    <p:sldId id="451" r:id="rId25"/>
    <p:sldId id="456" r:id="rId26"/>
    <p:sldId id="457" r:id="rId27"/>
    <p:sldId id="458" r:id="rId28"/>
    <p:sldId id="459" r:id="rId29"/>
    <p:sldId id="461" r:id="rId30"/>
    <p:sldId id="452" r:id="rId31"/>
    <p:sldId id="453" r:id="rId32"/>
    <p:sldId id="454" r:id="rId33"/>
    <p:sldId id="455" r:id="rId34"/>
    <p:sldId id="422" r:id="rId35"/>
    <p:sldId id="425" r:id="rId36"/>
    <p:sldId id="424" r:id="rId37"/>
    <p:sldId id="427" r:id="rId38"/>
    <p:sldId id="428" r:id="rId39"/>
    <p:sldId id="436" r:id="rId40"/>
    <p:sldId id="437" r:id="rId41"/>
    <p:sldId id="429" r:id="rId42"/>
    <p:sldId id="463" r:id="rId43"/>
    <p:sldId id="464" r:id="rId44"/>
    <p:sldId id="465" r:id="rId45"/>
    <p:sldId id="466" r:id="rId46"/>
    <p:sldId id="438" r:id="rId47"/>
    <p:sldId id="430" r:id="rId48"/>
    <p:sldId id="431" r:id="rId49"/>
    <p:sldId id="467" r:id="rId50"/>
    <p:sldId id="468" r:id="rId51"/>
    <p:sldId id="433" r:id="rId52"/>
    <p:sldId id="371" r:id="rId5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s" initials="a" lastIdx="1" clrIdx="0">
    <p:extLst>
      <p:ext uri="{19B8F6BF-5375-455C-9EA6-DF929625EA0E}">
        <p15:presenceInfo xmlns:p15="http://schemas.microsoft.com/office/powerpoint/2012/main" userId="admi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CC00FF"/>
    <a:srgbClr val="FFFFFF"/>
    <a:srgbClr val="BFBFBF"/>
    <a:srgbClr val="741E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9" autoAdjust="0"/>
    <p:restoredTop sz="83489" autoAdjust="0"/>
  </p:normalViewPr>
  <p:slideViewPr>
    <p:cSldViewPr snapToGrid="0">
      <p:cViewPr varScale="1">
        <p:scale>
          <a:sx n="95" d="100"/>
          <a:sy n="95" d="100"/>
        </p:scale>
        <p:origin x="1572" y="9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4796D-EC9A-466D-AEB9-29CE1643E635}" type="datetimeFigureOut">
              <a:rPr lang="ko-KR" altLang="en-US" smtClean="0"/>
              <a:t>2020-06-29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154D3-FFBF-4BCD-BA12-C3C716BFE187}" type="slidenum">
              <a:rPr lang="ko-KR" altLang="en-US" smtClean="0"/>
              <a:t>‹#›</a:t>
            </a:fld>
            <a:endParaRPr lang="ko-KR" altLang="en-US"/>
          </a:p>
        </p:txBody>
      </p:sp>
    </p:spTree>
    <p:extLst>
      <p:ext uri="{BB962C8B-B14F-4D97-AF65-F5344CB8AC3E}">
        <p14:creationId xmlns:p14="http://schemas.microsoft.com/office/powerpoint/2010/main" val="337720739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Hello everyone, this is team7’s final presentation.</a:t>
            </a:r>
          </a:p>
          <a:p>
            <a:r>
              <a:rPr lang="en-US" altLang="ko-KR" dirty="0"/>
              <a:t>Our name is Yeonjae Kim, </a:t>
            </a:r>
            <a:r>
              <a:rPr lang="en-US" altLang="ko-KR" dirty="0" err="1"/>
              <a:t>Kyuyeon</a:t>
            </a:r>
            <a:r>
              <a:rPr lang="en-US" altLang="ko-KR" dirty="0"/>
              <a:t> Kim, and </a:t>
            </a:r>
            <a:r>
              <a:rPr lang="en-US" altLang="ko-KR" dirty="0" err="1"/>
              <a:t>Hyeongyeol</a:t>
            </a:r>
            <a:r>
              <a:rPr lang="en-US" altLang="ko-KR" dirty="0"/>
              <a:t> Ryu.</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1</a:t>
            </a:fld>
            <a:endParaRPr lang="ko-KR" altLang="en-US"/>
          </a:p>
        </p:txBody>
      </p:sp>
    </p:spTree>
    <p:extLst>
      <p:ext uri="{BB962C8B-B14F-4D97-AF65-F5344CB8AC3E}">
        <p14:creationId xmlns:p14="http://schemas.microsoft.com/office/powerpoint/2010/main" val="3048173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However, as we discussed before, like other prior works, these works also only considered very limited object classes. [click] So we tackle this problem by generalizing target data classes into overall objects.</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10</a:t>
            </a:fld>
            <a:endParaRPr lang="ko-KR" altLang="en-US"/>
          </a:p>
        </p:txBody>
      </p:sp>
    </p:spTree>
    <p:extLst>
      <p:ext uri="{BB962C8B-B14F-4D97-AF65-F5344CB8AC3E}">
        <p14:creationId xmlns:p14="http://schemas.microsoft.com/office/powerpoint/2010/main" val="2316323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To summarize our approach, we first replicate our target paper. This includes implementing AVE-Net and AVOL-Net which are main networks for cross-modal learning. Then we collect datasets. AudioSet data is the original dataset of target work, but we also use AVE-dataset for more generalization. Next, we apply data augmentation. We use random flip, crop and so on for images and turn raw audio into frequency of a signal, called spectrogram. Finally, we training our model and evaluate the results. The evaluating task involves audio-visual correspondence, cross-modal retrieval, and sound localization.</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11</a:t>
            </a:fld>
            <a:endParaRPr lang="ko-KR" altLang="en-US"/>
          </a:p>
        </p:txBody>
      </p:sp>
    </p:spTree>
    <p:extLst>
      <p:ext uri="{BB962C8B-B14F-4D97-AF65-F5344CB8AC3E}">
        <p14:creationId xmlns:p14="http://schemas.microsoft.com/office/powerpoint/2010/main" val="378354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I want to first talk about how these papers train the networks in self-supervised manner.</a:t>
            </a:r>
          </a:p>
          <a:p>
            <a:r>
              <a:rPr lang="en-US" altLang="ko-KR" sz="1200" dirty="0">
                <a:latin typeface="Times New Roman" panose="02020603050405020304" pitchFamily="18" charset="0"/>
                <a:cs typeface="Times New Roman" panose="02020603050405020304" pitchFamily="18" charset="0"/>
              </a:rPr>
              <a:t>These works do not use any labels of events happening in the video.</a:t>
            </a:r>
          </a:p>
          <a:p>
            <a:r>
              <a:rPr lang="en-US" altLang="ko-KR" sz="1200" dirty="0">
                <a:latin typeface="Times New Roman" panose="02020603050405020304" pitchFamily="18" charset="0"/>
                <a:cs typeface="Times New Roman" panose="02020603050405020304" pitchFamily="18" charset="0"/>
              </a:rPr>
              <a:t>They utilize pretext tasks, using correspondence.</a:t>
            </a:r>
          </a:p>
          <a:p>
            <a:r>
              <a:rPr lang="en-US" altLang="ko-KR" sz="1200" dirty="0">
                <a:latin typeface="Times New Roman" panose="02020603050405020304" pitchFamily="18" charset="0"/>
                <a:cs typeface="Times New Roman" panose="02020603050405020304" pitchFamily="18" charset="0"/>
              </a:rPr>
              <a:t>Here, video 1 is given.</a:t>
            </a:r>
          </a:p>
          <a:p>
            <a:r>
              <a:rPr lang="en-US" altLang="ko-KR" sz="1200" dirty="0">
                <a:latin typeface="Times New Roman" panose="02020603050405020304" pitchFamily="18" charset="0"/>
                <a:cs typeface="Times New Roman" panose="02020603050405020304" pitchFamily="18" charset="0"/>
              </a:rPr>
              <a:t>To generate True sample, we extract video frame and the audio from the same timestamp.</a:t>
            </a:r>
          </a:p>
          <a:p>
            <a:r>
              <a:rPr lang="en-US" altLang="ko-KR" sz="1200" dirty="0">
                <a:latin typeface="Times New Roman" panose="02020603050405020304" pitchFamily="18" charset="0"/>
                <a:cs typeface="Times New Roman" panose="02020603050405020304" pitchFamily="18" charset="0"/>
              </a:rPr>
              <a:t>In contrast to generate False sample, we pair a video frame from video 1 and audio from randomly chosen video 2.</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12</a:t>
            </a:fld>
            <a:endParaRPr lang="ko-KR" altLang="en-US"/>
          </a:p>
        </p:txBody>
      </p:sp>
    </p:spTree>
    <p:extLst>
      <p:ext uri="{BB962C8B-B14F-4D97-AF65-F5344CB8AC3E}">
        <p14:creationId xmlns:p14="http://schemas.microsoft.com/office/powerpoint/2010/main" val="4043684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This pretext task is called AVC task.</a:t>
            </a:r>
          </a:p>
          <a:p>
            <a:r>
              <a:rPr lang="en-US" altLang="ko-KR" sz="1200" dirty="0">
                <a:latin typeface="Times New Roman" panose="02020603050405020304" pitchFamily="18" charset="0"/>
                <a:cs typeface="Times New Roman" panose="02020603050405020304" pitchFamily="18" charset="0"/>
              </a:rPr>
              <a:t>You make model to predict whether given video frame and audio corresponds.</a:t>
            </a:r>
          </a:p>
          <a:p>
            <a:r>
              <a:rPr lang="en-US" altLang="ko-KR" sz="1200" dirty="0">
                <a:latin typeface="Times New Roman" panose="02020603050405020304" pitchFamily="18" charset="0"/>
                <a:cs typeface="Times New Roman" panose="02020603050405020304" pitchFamily="18" charset="0"/>
              </a:rPr>
              <a:t>We want to emphasize that AVC</a:t>
            </a:r>
            <a:r>
              <a:rPr lang="ko-KR" altLang="en-US" sz="1200" dirty="0">
                <a:latin typeface="Times New Roman" panose="02020603050405020304" pitchFamily="18" charset="0"/>
                <a:cs typeface="Times New Roman" panose="02020603050405020304" pitchFamily="18" charset="0"/>
              </a:rPr>
              <a:t> </a:t>
            </a:r>
            <a:r>
              <a:rPr lang="en-US" altLang="ko-KR" sz="1200" dirty="0">
                <a:latin typeface="Times New Roman" panose="02020603050405020304" pitchFamily="18" charset="0"/>
                <a:cs typeface="Times New Roman" panose="02020603050405020304" pitchFamily="18" charset="0"/>
              </a:rPr>
              <a:t>task is just a proxy task.</a:t>
            </a:r>
          </a:p>
          <a:p>
            <a:r>
              <a:rPr lang="en-US" altLang="ko-KR" sz="1200">
                <a:latin typeface="Times New Roman" panose="02020603050405020304" pitchFamily="18" charset="0"/>
                <a:cs typeface="Times New Roman" panose="02020603050405020304" pitchFamily="18" charset="0"/>
              </a:rPr>
              <a:t>AVC task </a:t>
            </a:r>
            <a:r>
              <a:rPr lang="en-US" altLang="ko-KR" sz="1200" dirty="0">
                <a:latin typeface="Times New Roman" panose="02020603050405020304" pitchFamily="18" charset="0"/>
                <a:cs typeface="Times New Roman" panose="02020603050405020304" pitchFamily="18" charset="0"/>
              </a:rPr>
              <a:t>is just used to let the model perform well on cross-modal retrieval and sound localization.</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13</a:t>
            </a:fld>
            <a:endParaRPr lang="ko-KR" altLang="en-US"/>
          </a:p>
        </p:txBody>
      </p:sp>
    </p:spTree>
    <p:extLst>
      <p:ext uri="{BB962C8B-B14F-4D97-AF65-F5344CB8AC3E}">
        <p14:creationId xmlns:p14="http://schemas.microsoft.com/office/powerpoint/2010/main" val="141215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From now on, I will introduce our target and baseline models.</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14</a:t>
            </a:fld>
            <a:endParaRPr lang="ko-KR" altLang="en-US"/>
          </a:p>
        </p:txBody>
      </p:sp>
    </p:spTree>
    <p:extLst>
      <p:ext uri="{BB962C8B-B14F-4D97-AF65-F5344CB8AC3E}">
        <p14:creationId xmlns:p14="http://schemas.microsoft.com/office/powerpoint/2010/main" val="2695981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We replicate two models in our target paper, and one baseline model.</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15</a:t>
            </a:fld>
            <a:endParaRPr lang="ko-KR" altLang="en-US"/>
          </a:p>
        </p:txBody>
      </p:sp>
    </p:spTree>
    <p:extLst>
      <p:ext uri="{BB962C8B-B14F-4D97-AF65-F5344CB8AC3E}">
        <p14:creationId xmlns:p14="http://schemas.microsoft.com/office/powerpoint/2010/main" val="54201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We only refer to the result of multisensory network.</a:t>
            </a:r>
          </a:p>
          <a:p>
            <a:r>
              <a:rPr lang="en-US" altLang="ko-KR" sz="1200" dirty="0">
                <a:latin typeface="Times New Roman" panose="02020603050405020304" pitchFamily="18" charset="0"/>
                <a:cs typeface="Times New Roman" panose="02020603050405020304" pitchFamily="18" charset="0"/>
              </a:rPr>
              <a:t>I will now explain each network one by one.</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16</a:t>
            </a:fld>
            <a:endParaRPr lang="ko-KR" altLang="en-US"/>
          </a:p>
        </p:txBody>
      </p:sp>
    </p:spTree>
    <p:extLst>
      <p:ext uri="{BB962C8B-B14F-4D97-AF65-F5344CB8AC3E}">
        <p14:creationId xmlns:p14="http://schemas.microsoft.com/office/powerpoint/2010/main" val="4024174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The first is AVE-Net, the objective of this model is to learn how to represent audio and visual data into a vector.</a:t>
            </a:r>
          </a:p>
          <a:p>
            <a:r>
              <a:rPr lang="en-US" altLang="ko-KR" sz="1200" dirty="0">
                <a:latin typeface="Times New Roman" panose="02020603050405020304" pitchFamily="18" charset="0"/>
                <a:cs typeface="Times New Roman" panose="02020603050405020304" pitchFamily="18" charset="0"/>
              </a:rPr>
              <a:t>It start by extracting image and audio features with VGG-like CNN.</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17</a:t>
            </a:fld>
            <a:endParaRPr lang="ko-KR" altLang="en-US"/>
          </a:p>
        </p:txBody>
      </p:sp>
    </p:spTree>
    <p:extLst>
      <p:ext uri="{BB962C8B-B14F-4D97-AF65-F5344CB8AC3E}">
        <p14:creationId xmlns:p14="http://schemas.microsoft.com/office/powerpoint/2010/main" val="623270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Then, each features pass through FC layer in each subnetwork, making 128-dimensional embedding vector.</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18</a:t>
            </a:fld>
            <a:endParaRPr lang="ko-KR" altLang="en-US"/>
          </a:p>
        </p:txBody>
      </p:sp>
    </p:spTree>
    <p:extLst>
      <p:ext uri="{BB962C8B-B14F-4D97-AF65-F5344CB8AC3E}">
        <p14:creationId xmlns:p14="http://schemas.microsoft.com/office/powerpoint/2010/main" val="2471253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So, the red one is the visual embedding, and the blue one is audio embedding we are going to use in cross-modal retrieval.</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19</a:t>
            </a:fld>
            <a:endParaRPr lang="ko-KR" altLang="en-US"/>
          </a:p>
        </p:txBody>
      </p:sp>
    </p:spTree>
    <p:extLst>
      <p:ext uri="{BB962C8B-B14F-4D97-AF65-F5344CB8AC3E}">
        <p14:creationId xmlns:p14="http://schemas.microsoft.com/office/powerpoint/2010/main" val="72017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divide the presentation into six parts as the paper contents.</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2</a:t>
            </a:fld>
            <a:endParaRPr lang="ko-KR" altLang="en-US"/>
          </a:p>
        </p:txBody>
      </p:sp>
    </p:spTree>
    <p:extLst>
      <p:ext uri="{BB962C8B-B14F-4D97-AF65-F5344CB8AC3E}">
        <p14:creationId xmlns:p14="http://schemas.microsoft.com/office/powerpoint/2010/main" val="4252241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Finally, a Euclidean distance between audio and visual embedding is computed.</a:t>
            </a:r>
          </a:p>
          <a:p>
            <a:r>
              <a:rPr lang="en-US" altLang="ko-KR" sz="1200" dirty="0">
                <a:latin typeface="Times New Roman" panose="02020603050405020304" pitchFamily="18" charset="0"/>
                <a:cs typeface="Times New Roman" panose="02020603050405020304" pitchFamily="18" charset="0"/>
              </a:rPr>
              <a:t>This single value is passed to the tiny FC layer for final prediction.</a:t>
            </a:r>
          </a:p>
          <a:p>
            <a:r>
              <a:rPr lang="en-US" altLang="ko-KR" sz="1200" dirty="0">
                <a:latin typeface="Times New Roman" panose="02020603050405020304" pitchFamily="18" charset="0"/>
                <a:cs typeface="Times New Roman" panose="02020603050405020304" pitchFamily="18" charset="0"/>
              </a:rPr>
              <a:t>The cross-entropy loss between the model’s prediction and the correspondence label is computed for optimization.</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20</a:t>
            </a:fld>
            <a:endParaRPr lang="ko-KR" altLang="en-US"/>
          </a:p>
        </p:txBody>
      </p:sp>
    </p:spTree>
    <p:extLst>
      <p:ext uri="{BB962C8B-B14F-4D97-AF65-F5344CB8AC3E}">
        <p14:creationId xmlns:p14="http://schemas.microsoft.com/office/powerpoint/2010/main" val="703417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Next is AVOL-Net, the goal of this network is sound localization.</a:t>
            </a:r>
          </a:p>
          <a:p>
            <a:r>
              <a:rPr lang="en-US" altLang="ko-KR" sz="1200" dirty="0">
                <a:latin typeface="Times New Roman" panose="02020603050405020304" pitchFamily="18" charset="0"/>
                <a:cs typeface="Times New Roman" panose="02020603050405020304" pitchFamily="18" charset="0"/>
              </a:rPr>
              <a:t>The output from the audio subnetwork is similar to AVE-Net.</a:t>
            </a:r>
          </a:p>
          <a:p>
            <a:r>
              <a:rPr lang="en-US" altLang="ko-KR" sz="1200" dirty="0">
                <a:latin typeface="Times New Roman" panose="02020603050405020304" pitchFamily="18" charset="0"/>
                <a:cs typeface="Times New Roman" panose="02020603050405020304" pitchFamily="18" charset="0"/>
              </a:rPr>
              <a:t>However, the vision subnetwork gives feature maps having 128 channels.</a:t>
            </a:r>
          </a:p>
          <a:p>
            <a:endParaRPr lang="en-US" altLang="ko-KR" sz="1200" dirty="0">
              <a:latin typeface="Times New Roman" panose="02020603050405020304" pitchFamily="18" charset="0"/>
              <a:cs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21</a:t>
            </a:fld>
            <a:endParaRPr lang="ko-KR" altLang="en-US"/>
          </a:p>
        </p:txBody>
      </p:sp>
    </p:spTree>
    <p:extLst>
      <p:ext uri="{BB962C8B-B14F-4D97-AF65-F5344CB8AC3E}">
        <p14:creationId xmlns:p14="http://schemas.microsoft.com/office/powerpoint/2010/main" val="3760177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After the channel-wise product from two features and the activation,</a:t>
            </a:r>
          </a:p>
          <a:p>
            <a:r>
              <a:rPr lang="en-US" altLang="ko-KR" sz="1200" dirty="0">
                <a:latin typeface="Times New Roman" panose="02020603050405020304" pitchFamily="18" charset="0"/>
                <a:cs typeface="Times New Roman" panose="02020603050405020304" pitchFamily="18" charset="0"/>
              </a:rPr>
              <a:t>we can obtain the similarity map that highlights the sound source in the image.</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22</a:t>
            </a:fld>
            <a:endParaRPr lang="ko-KR" altLang="en-US"/>
          </a:p>
        </p:txBody>
      </p:sp>
    </p:spTree>
    <p:extLst>
      <p:ext uri="{BB962C8B-B14F-4D97-AF65-F5344CB8AC3E}">
        <p14:creationId xmlns:p14="http://schemas.microsoft.com/office/powerpoint/2010/main" val="2786850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L3-Net is our first baseline model.</a:t>
            </a:r>
          </a:p>
          <a:p>
            <a:r>
              <a:rPr lang="en-US" altLang="ko-KR" sz="1200" dirty="0">
                <a:latin typeface="Times New Roman" panose="02020603050405020304" pitchFamily="18" charset="0"/>
                <a:cs typeface="Times New Roman" panose="02020603050405020304" pitchFamily="18" charset="0"/>
              </a:rPr>
              <a:t>Unlike to AVE-Net, it just concatenate audio and visual embedding together, rather than giving Euclidean distance.</a:t>
            </a:r>
          </a:p>
          <a:p>
            <a:r>
              <a:rPr lang="en-US" altLang="ko-KR" sz="1200" dirty="0">
                <a:latin typeface="Times New Roman" panose="02020603050405020304" pitchFamily="18" charset="0"/>
                <a:cs typeface="Times New Roman" panose="02020603050405020304" pitchFamily="18" charset="0"/>
              </a:rPr>
              <a:t>We also implement this baseline model.</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23</a:t>
            </a:fld>
            <a:endParaRPr lang="ko-KR" altLang="en-US"/>
          </a:p>
        </p:txBody>
      </p:sp>
    </p:spTree>
    <p:extLst>
      <p:ext uri="{BB962C8B-B14F-4D97-AF65-F5344CB8AC3E}">
        <p14:creationId xmlns:p14="http://schemas.microsoft.com/office/powerpoint/2010/main" val="3279162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This is the other baseline model called multisensory network.</a:t>
            </a:r>
          </a:p>
          <a:p>
            <a:r>
              <a:rPr lang="en-US" altLang="ko-KR" sz="1200" dirty="0">
                <a:latin typeface="Times New Roman" panose="02020603050405020304" pitchFamily="18" charset="0"/>
                <a:cs typeface="Times New Roman" panose="02020603050405020304" pitchFamily="18" charset="0"/>
              </a:rPr>
              <a:t>It uses multiple video frames and 3D convolution blocks to let the model focus more on </a:t>
            </a:r>
            <a:r>
              <a:rPr lang="en-US" altLang="ko-KR" sz="1200" dirty="0" err="1">
                <a:latin typeface="Times New Roman" panose="02020603050405020304" pitchFamily="18" charset="0"/>
                <a:cs typeface="Times New Roman" panose="02020603050405020304" pitchFamily="18" charset="0"/>
              </a:rPr>
              <a:t>spatio</a:t>
            </a:r>
            <a:r>
              <a:rPr lang="en-US" altLang="ko-KR" sz="1200" dirty="0">
                <a:latin typeface="Times New Roman" panose="02020603050405020304" pitchFamily="18" charset="0"/>
                <a:cs typeface="Times New Roman" panose="02020603050405020304" pitchFamily="18" charset="0"/>
              </a:rPr>
              <a:t>-temporal features.</a:t>
            </a:r>
          </a:p>
          <a:p>
            <a:br>
              <a:rPr lang="en-US" altLang="ko-KR" sz="1200" dirty="0">
                <a:latin typeface="Times New Roman" panose="02020603050405020304" pitchFamily="18" charset="0"/>
                <a:cs typeface="Times New Roman" panose="02020603050405020304" pitchFamily="18" charset="0"/>
              </a:rPr>
            </a:br>
            <a:endParaRPr lang="en-US" altLang="ko-KR" sz="1200" dirty="0">
              <a:latin typeface="Times New Roman" panose="02020603050405020304" pitchFamily="18" charset="0"/>
              <a:cs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24</a:t>
            </a:fld>
            <a:endParaRPr lang="ko-KR" altLang="en-US"/>
          </a:p>
        </p:txBody>
      </p:sp>
    </p:spTree>
    <p:extLst>
      <p:ext uri="{BB962C8B-B14F-4D97-AF65-F5344CB8AC3E}">
        <p14:creationId xmlns:p14="http://schemas.microsoft.com/office/powerpoint/2010/main" val="1312884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Let me talk about the dataset from now on.</a:t>
            </a:r>
          </a:p>
          <a:p>
            <a:r>
              <a:rPr lang="en-US" altLang="ko-KR" sz="1200" dirty="0" err="1">
                <a:latin typeface="Times New Roman" panose="02020603050405020304" pitchFamily="18" charset="0"/>
                <a:cs typeface="Times New Roman" panose="02020603050405020304" pitchFamily="18" charset="0"/>
              </a:rPr>
              <a:t>AudioSet</a:t>
            </a:r>
            <a:r>
              <a:rPr lang="en-US" altLang="ko-KR" sz="1200" dirty="0">
                <a:latin typeface="Times New Roman" panose="02020603050405020304" pitchFamily="18" charset="0"/>
                <a:cs typeface="Times New Roman" panose="02020603050405020304" pitchFamily="18" charset="0"/>
              </a:rPr>
              <a:t> is our base, a large-scale dataset of videos having various kinds of audiovisual events.</a:t>
            </a:r>
          </a:p>
          <a:p>
            <a:r>
              <a:rPr lang="en-US" altLang="ko-KR" sz="1200" dirty="0">
                <a:latin typeface="Times New Roman" panose="02020603050405020304" pitchFamily="18" charset="0"/>
                <a:cs typeface="Times New Roman" panose="02020603050405020304" pitchFamily="18" charset="0"/>
              </a:rPr>
              <a:t>We use 3 dataset that is derived from </a:t>
            </a:r>
            <a:r>
              <a:rPr lang="en-US" altLang="ko-KR" sz="1200" dirty="0" err="1">
                <a:latin typeface="Times New Roman" panose="02020603050405020304" pitchFamily="18" charset="0"/>
                <a:cs typeface="Times New Roman" panose="02020603050405020304" pitchFamily="18" charset="0"/>
              </a:rPr>
              <a:t>AudioSet</a:t>
            </a:r>
            <a:r>
              <a:rPr lang="en-US" altLang="ko-KR" sz="1200" dirty="0">
                <a:latin typeface="Times New Roman" panose="02020603050405020304" pitchFamily="18" charset="0"/>
                <a:cs typeface="Times New Roman" panose="02020603050405020304" pitchFamily="18" charset="0"/>
              </a:rPr>
              <a:t>.</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25</a:t>
            </a:fld>
            <a:endParaRPr lang="ko-KR" altLang="en-US"/>
          </a:p>
        </p:txBody>
      </p:sp>
    </p:spTree>
    <p:extLst>
      <p:ext uri="{BB962C8B-B14F-4D97-AF65-F5344CB8AC3E}">
        <p14:creationId xmlns:p14="http://schemas.microsoft.com/office/powerpoint/2010/main" val="3668964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The first one is </a:t>
            </a:r>
            <a:r>
              <a:rPr lang="en-US" altLang="ko-KR" sz="1200" dirty="0" err="1">
                <a:latin typeface="Times New Roman" panose="02020603050405020304" pitchFamily="18" charset="0"/>
                <a:cs typeface="Times New Roman" panose="02020603050405020304" pitchFamily="18" charset="0"/>
              </a:rPr>
              <a:t>AudioSet</a:t>
            </a:r>
            <a:r>
              <a:rPr lang="en-US" altLang="ko-KR" sz="1200" dirty="0">
                <a:latin typeface="Times New Roman" panose="02020603050405020304" pitchFamily="18" charset="0"/>
                <a:cs typeface="Times New Roman" panose="02020603050405020304" pitchFamily="18" charset="0"/>
              </a:rPr>
              <a:t>-Instruments.</a:t>
            </a:r>
          </a:p>
          <a:p>
            <a:r>
              <a:rPr lang="en-US" altLang="ko-KR" sz="1200" dirty="0">
                <a:latin typeface="Times New Roman" panose="02020603050405020304" pitchFamily="18" charset="0"/>
                <a:cs typeface="Times New Roman" panose="02020603050405020304" pitchFamily="18" charset="0"/>
              </a:rPr>
              <a:t>This dataset has various kinds of videos of playing musical instruments such as violin or clarinet.</a:t>
            </a:r>
          </a:p>
          <a:p>
            <a:r>
              <a:rPr lang="en-US" altLang="ko-KR" sz="1200" dirty="0">
                <a:latin typeface="Times New Roman" panose="02020603050405020304" pitchFamily="18" charset="0"/>
                <a:cs typeface="Times New Roman" panose="02020603050405020304" pitchFamily="18" charset="0"/>
              </a:rPr>
              <a:t>Our target paper also use this dataset for training.</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26</a:t>
            </a:fld>
            <a:endParaRPr lang="ko-KR" altLang="en-US"/>
          </a:p>
        </p:txBody>
      </p:sp>
    </p:spTree>
    <p:extLst>
      <p:ext uri="{BB962C8B-B14F-4D97-AF65-F5344CB8AC3E}">
        <p14:creationId xmlns:p14="http://schemas.microsoft.com/office/powerpoint/2010/main" val="797307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Next one is </a:t>
            </a:r>
            <a:r>
              <a:rPr lang="en-US" altLang="ko-KR" sz="1200" dirty="0" err="1">
                <a:latin typeface="Times New Roman" panose="02020603050405020304" pitchFamily="18" charset="0"/>
                <a:cs typeface="Times New Roman" panose="02020603050405020304" pitchFamily="18" charset="0"/>
              </a:rPr>
              <a:t>AudioSet</a:t>
            </a:r>
            <a:r>
              <a:rPr lang="en-US" altLang="ko-KR" sz="1200" dirty="0">
                <a:latin typeface="Times New Roman" panose="02020603050405020304" pitchFamily="18" charset="0"/>
                <a:cs typeface="Times New Roman" panose="02020603050405020304" pitchFamily="18" charset="0"/>
              </a:rPr>
              <a:t>-Animals.</a:t>
            </a:r>
          </a:p>
          <a:p>
            <a:r>
              <a:rPr lang="en-US" altLang="ko-KR" sz="1200" dirty="0">
                <a:latin typeface="Times New Roman" panose="02020603050405020304" pitchFamily="18" charset="0"/>
                <a:cs typeface="Times New Roman" panose="02020603050405020304" pitchFamily="18" charset="0"/>
              </a:rPr>
              <a:t>This dataset has lots of animal related videos such as dog barking.</a:t>
            </a:r>
          </a:p>
          <a:p>
            <a:r>
              <a:rPr lang="en-US" altLang="ko-KR" sz="1200" dirty="0">
                <a:latin typeface="Times New Roman" panose="02020603050405020304" pitchFamily="18" charset="0"/>
                <a:cs typeface="Times New Roman" panose="02020603050405020304" pitchFamily="18" charset="0"/>
              </a:rPr>
              <a:t>We first use this dataset to confirm the extensibility of the network on other object domains.</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27</a:t>
            </a:fld>
            <a:endParaRPr lang="ko-KR" altLang="en-US"/>
          </a:p>
        </p:txBody>
      </p:sp>
    </p:spTree>
    <p:extLst>
      <p:ext uri="{BB962C8B-B14F-4D97-AF65-F5344CB8AC3E}">
        <p14:creationId xmlns:p14="http://schemas.microsoft.com/office/powerpoint/2010/main" val="4127985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The final one is AVE-Dataset.</a:t>
            </a:r>
          </a:p>
          <a:p>
            <a:r>
              <a:rPr lang="en-US" altLang="ko-KR" sz="1200" dirty="0">
                <a:latin typeface="Times New Roman" panose="02020603050405020304" pitchFamily="18" charset="0"/>
                <a:cs typeface="Times New Roman" panose="02020603050405020304" pitchFamily="18" charset="0"/>
              </a:rPr>
              <a:t>This dataset has all kinds of real world events such as cooking or running vehicles.</a:t>
            </a:r>
          </a:p>
          <a:p>
            <a:r>
              <a:rPr lang="en-US" altLang="ko-KR" sz="1200" dirty="0">
                <a:latin typeface="Times New Roman" panose="02020603050405020304" pitchFamily="18" charset="0"/>
                <a:cs typeface="Times New Roman" panose="02020603050405020304" pitchFamily="18" charset="0"/>
              </a:rPr>
              <a:t>We use AVE-Dataset to the network to check if the network is applicable on any objects or audio events in real life.</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28</a:t>
            </a:fld>
            <a:endParaRPr lang="ko-KR" altLang="en-US"/>
          </a:p>
        </p:txBody>
      </p:sp>
    </p:spTree>
    <p:extLst>
      <p:ext uri="{BB962C8B-B14F-4D97-AF65-F5344CB8AC3E}">
        <p14:creationId xmlns:p14="http://schemas.microsoft.com/office/powerpoint/2010/main" val="3381155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This is some detailed configurations.</a:t>
            </a:r>
          </a:p>
          <a:p>
            <a:r>
              <a:rPr lang="en-US" altLang="ko-KR" sz="1200" dirty="0">
                <a:latin typeface="Times New Roman" panose="02020603050405020304" pitchFamily="18" charset="0"/>
                <a:cs typeface="Times New Roman" panose="02020603050405020304" pitchFamily="18" charset="0"/>
              </a:rPr>
              <a:t>We try to use the same settings with the original.</a:t>
            </a:r>
          </a:p>
          <a:p>
            <a:r>
              <a:rPr lang="en-US" altLang="ko-KR" sz="1200" dirty="0">
                <a:latin typeface="Times New Roman" panose="02020603050405020304" pitchFamily="18" charset="0"/>
                <a:cs typeface="Times New Roman" panose="02020603050405020304" pitchFamily="18" charset="0"/>
              </a:rPr>
              <a:t>Due to the resource limitation, we use smaller dataset with smaller batch size.</a:t>
            </a:r>
          </a:p>
          <a:p>
            <a:r>
              <a:rPr lang="en-US" altLang="ko-KR" sz="1200" dirty="0">
                <a:latin typeface="Times New Roman" panose="02020603050405020304" pitchFamily="18" charset="0"/>
                <a:cs typeface="Times New Roman" panose="02020603050405020304" pitchFamily="18" charset="0"/>
              </a:rPr>
              <a:t>We also find our own appropriate learning rate as it is unknown in the paper.</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29</a:t>
            </a:fld>
            <a:endParaRPr lang="ko-KR" altLang="en-US"/>
          </a:p>
        </p:txBody>
      </p:sp>
    </p:spTree>
    <p:extLst>
      <p:ext uri="{BB962C8B-B14F-4D97-AF65-F5344CB8AC3E}">
        <p14:creationId xmlns:p14="http://schemas.microsoft.com/office/powerpoint/2010/main" val="131252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algn="l" defTabSz="914400" rtl="0" eaLnBrk="1" latinLnBrk="1" hangingPunct="1"/>
            <a:r>
              <a:rPr lang="en-US" altLang="ko-KR" sz="2800" kern="1200" dirty="0">
                <a:solidFill>
                  <a:schemeClr val="tx1"/>
                </a:solidFill>
                <a:latin typeface="Times New Roman" panose="02020603050405020304" pitchFamily="18" charset="0"/>
                <a:ea typeface="+mn-ea"/>
                <a:cs typeface="Times New Roman" panose="02020603050405020304" pitchFamily="18" charset="0"/>
              </a:rPr>
              <a:t>Deep learning has brought growth in [click] computer vision, [click] natural language processing , [click] and our domain, obtaining meaningful information from audio and image, or will be called cross-modal learning later on. </a:t>
            </a:r>
          </a:p>
          <a:p>
            <a:pPr marL="0" algn="l" defTabSz="914400" rtl="0" eaLnBrk="1" latinLnBrk="1" hangingPunct="1"/>
            <a:r>
              <a:rPr lang="en-US" altLang="ko-KR" sz="2800" kern="1200" dirty="0">
                <a:solidFill>
                  <a:schemeClr val="tx1"/>
                </a:solidFill>
                <a:latin typeface="Times New Roman" panose="02020603050405020304" pitchFamily="18" charset="0"/>
                <a:ea typeface="+mn-ea"/>
                <a:cs typeface="Times New Roman" panose="02020603050405020304" pitchFamily="18" charset="0"/>
              </a:rPr>
              <a:t>[click] However, for a long time, cross-modal learning only takes places in very limited class, usually musical instruments. [click] We doubt this cannot generalize overall data classes.</a:t>
            </a:r>
          </a:p>
          <a:p>
            <a:pPr marL="0" algn="l" defTabSz="914400" rtl="0" eaLnBrk="1" latinLnBrk="1" hangingPunct="1"/>
            <a:endParaRPr lang="en-US" altLang="ko-KR" sz="280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3</a:t>
            </a:fld>
            <a:endParaRPr lang="ko-KR" altLang="en-US"/>
          </a:p>
        </p:txBody>
      </p:sp>
    </p:spTree>
    <p:extLst>
      <p:ext uri="{BB962C8B-B14F-4D97-AF65-F5344CB8AC3E}">
        <p14:creationId xmlns:p14="http://schemas.microsoft.com/office/powerpoint/2010/main" val="40042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Let me review about the models before talking about the results.</a:t>
            </a:r>
          </a:p>
          <a:p>
            <a:r>
              <a:rPr lang="en-US" altLang="ko-KR" sz="1200" dirty="0">
                <a:latin typeface="Times New Roman" panose="02020603050405020304" pitchFamily="18" charset="0"/>
                <a:cs typeface="Times New Roman" panose="02020603050405020304" pitchFamily="18" charset="0"/>
              </a:rPr>
              <a:t>We replicate target models, AVE and AVOL-Net,</a:t>
            </a:r>
          </a:p>
          <a:p>
            <a:r>
              <a:rPr lang="en-US" altLang="ko-KR" sz="1200" dirty="0">
                <a:latin typeface="Times New Roman" panose="02020603050405020304" pitchFamily="18" charset="0"/>
                <a:cs typeface="Times New Roman" panose="02020603050405020304" pitchFamily="18" charset="0"/>
              </a:rPr>
              <a:t>and one baseline model, L3-Net.</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30</a:t>
            </a:fld>
            <a:endParaRPr lang="ko-KR" altLang="en-US"/>
          </a:p>
        </p:txBody>
      </p:sp>
    </p:spTree>
    <p:extLst>
      <p:ext uri="{BB962C8B-B14F-4D97-AF65-F5344CB8AC3E}">
        <p14:creationId xmlns:p14="http://schemas.microsoft.com/office/powerpoint/2010/main" val="2169649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All these models are using AVC task for training,</a:t>
            </a:r>
          </a:p>
          <a:p>
            <a:r>
              <a:rPr lang="en-US" altLang="ko-KR" sz="1200" dirty="0">
                <a:latin typeface="Times New Roman" panose="02020603050405020304" pitchFamily="18" charset="0"/>
                <a:cs typeface="Times New Roman" panose="02020603050405020304" pitchFamily="18" charset="0"/>
              </a:rPr>
              <a:t>so we able to compare the accuracy of all four networks on AVC task.</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31</a:t>
            </a:fld>
            <a:endParaRPr lang="ko-KR" altLang="en-US"/>
          </a:p>
        </p:txBody>
      </p:sp>
    </p:spTree>
    <p:extLst>
      <p:ext uri="{BB962C8B-B14F-4D97-AF65-F5344CB8AC3E}">
        <p14:creationId xmlns:p14="http://schemas.microsoft.com/office/powerpoint/2010/main" val="2965964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Next, AVE-Net and L3-Net are both targeting for giving good representation of image and audio.</a:t>
            </a:r>
          </a:p>
          <a:p>
            <a:r>
              <a:rPr lang="en-US" altLang="ko-KR" sz="1200" dirty="0">
                <a:latin typeface="Times New Roman" panose="02020603050405020304" pitchFamily="18" charset="0"/>
                <a:cs typeface="Times New Roman" panose="02020603050405020304" pitchFamily="18" charset="0"/>
              </a:rPr>
              <a:t>So these two networks are evaluated for cross-modal retrieval.</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32</a:t>
            </a:fld>
            <a:endParaRPr lang="ko-KR" altLang="en-US"/>
          </a:p>
        </p:txBody>
      </p:sp>
    </p:spTree>
    <p:extLst>
      <p:ext uri="{BB962C8B-B14F-4D97-AF65-F5344CB8AC3E}">
        <p14:creationId xmlns:p14="http://schemas.microsoft.com/office/powerpoint/2010/main" val="3141455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latin typeface="Times New Roman" panose="02020603050405020304" pitchFamily="18" charset="0"/>
                <a:cs typeface="Times New Roman" panose="02020603050405020304" pitchFamily="18" charset="0"/>
              </a:rPr>
              <a:t>Finally, AVOL-Net and multisensory network is targeting for sound localization.</a:t>
            </a:r>
          </a:p>
          <a:p>
            <a:r>
              <a:rPr lang="en-US" altLang="ko-KR" sz="1200" dirty="0">
                <a:latin typeface="Times New Roman" panose="02020603050405020304" pitchFamily="18" charset="0"/>
                <a:cs typeface="Times New Roman" panose="02020603050405020304" pitchFamily="18" charset="0"/>
              </a:rPr>
              <a:t>However, we are only going to give qualitative result of AVOL-Net.</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33</a:t>
            </a:fld>
            <a:endParaRPr lang="ko-KR" altLang="en-US"/>
          </a:p>
        </p:txBody>
      </p:sp>
    </p:spTree>
    <p:extLst>
      <p:ext uri="{BB962C8B-B14F-4D97-AF65-F5344CB8AC3E}">
        <p14:creationId xmlns:p14="http://schemas.microsoft.com/office/powerpoint/2010/main" val="3869067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designed three kinds of experiments: AVC task, cross-modal retrieval, and sound localization. [click]</a:t>
            </a:r>
          </a:p>
          <a:p>
            <a:r>
              <a:rPr lang="en-US" altLang="ko-KR" dirty="0"/>
              <a:t>First is AVC task. It shows how well model figures out the correspondence between video and sound. </a:t>
            </a:r>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34</a:t>
            </a:fld>
            <a:endParaRPr lang="ko-KR" altLang="en-US"/>
          </a:p>
        </p:txBody>
      </p:sp>
    </p:spTree>
    <p:extLst>
      <p:ext uri="{BB962C8B-B14F-4D97-AF65-F5344CB8AC3E}">
        <p14:creationId xmlns:p14="http://schemas.microsoft.com/office/powerpoint/2010/main" val="1759659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Let’s see the experiments results on AVC tasks.</a:t>
            </a:r>
          </a:p>
          <a:p>
            <a:r>
              <a:rPr lang="en-US" altLang="ko-KR" dirty="0"/>
              <a:t>This is the accuracy of models on 3 kinds of datasets having different domains.</a:t>
            </a:r>
          </a:p>
          <a:p>
            <a:r>
              <a:rPr lang="en-US" altLang="ko-KR" sz="1200" b="0" i="0" u="none" strike="noStrike" kern="1200" baseline="0" dirty="0">
                <a:solidFill>
                  <a:schemeClr val="tx1"/>
                </a:solidFill>
                <a:latin typeface="+mn-lt"/>
                <a:ea typeface="+mn-ea"/>
                <a:cs typeface="+mn-cs"/>
              </a:rPr>
              <a:t>First, we want to talk about the impact of applying data augmentation on video frame image and spectrogram.</a:t>
            </a:r>
          </a:p>
          <a:p>
            <a:r>
              <a:rPr lang="en-US" altLang="ko-KR" sz="1200" b="0" i="0" u="none" strike="noStrike" kern="1200" baseline="0" dirty="0">
                <a:solidFill>
                  <a:schemeClr val="tx1"/>
                </a:solidFill>
                <a:latin typeface="+mn-lt"/>
                <a:ea typeface="+mn-ea"/>
                <a:cs typeface="+mn-cs"/>
              </a:rPr>
              <a:t>For our improvement, after training AVE-Net with data augmentation, we increased accuracy</a:t>
            </a:r>
            <a:r>
              <a:rPr lang="ko-KR" altLang="en-US" sz="1200" b="0" i="0" u="none" strike="noStrike" kern="1200" baseline="0" dirty="0">
                <a:solidFill>
                  <a:schemeClr val="tx1"/>
                </a:solidFill>
                <a:latin typeface="+mn-lt"/>
                <a:ea typeface="+mn-ea"/>
                <a:cs typeface="+mn-cs"/>
              </a:rPr>
              <a:t> </a:t>
            </a:r>
            <a:r>
              <a:rPr lang="en-US" altLang="ko-KR" sz="1200" b="0" i="0" u="none" strike="noStrike" kern="1200" baseline="0" dirty="0">
                <a:solidFill>
                  <a:schemeClr val="tx1"/>
                </a:solidFill>
                <a:latin typeface="+mn-lt"/>
                <a:ea typeface="+mn-ea"/>
                <a:cs typeface="+mn-cs"/>
              </a:rPr>
              <a:t>of AVE-Net from 72% to 75%.</a:t>
            </a:r>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35</a:t>
            </a:fld>
            <a:endParaRPr lang="ko-KR" altLang="en-US"/>
          </a:p>
        </p:txBody>
      </p:sp>
    </p:spTree>
    <p:extLst>
      <p:ext uri="{BB962C8B-B14F-4D97-AF65-F5344CB8AC3E}">
        <p14:creationId xmlns:p14="http://schemas.microsoft.com/office/powerpoint/2010/main" val="3935044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Unfortunately, our networks cannot follow up the accuracy suggested in the paper.</a:t>
            </a:r>
            <a:br>
              <a:rPr lang="en-US" altLang="ko-KR" dirty="0"/>
            </a:br>
            <a:r>
              <a:rPr lang="en-US" altLang="ko-KR" dirty="0"/>
              <a:t>The reason, we guessed, we used only 20% of the training data due to the resource limitation.</a:t>
            </a:r>
            <a:br>
              <a:rPr lang="en-US" altLang="ko-KR" dirty="0"/>
            </a:br>
            <a:r>
              <a:rPr lang="en-US" altLang="ko-KR" dirty="0"/>
              <a:t>And unknown learning rates and smaller batch size also may mislead the networks to the sub-optimal point.</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36</a:t>
            </a:fld>
            <a:endParaRPr lang="ko-KR" altLang="en-US"/>
          </a:p>
        </p:txBody>
      </p:sp>
    </p:spTree>
    <p:extLst>
      <p:ext uri="{BB962C8B-B14F-4D97-AF65-F5344CB8AC3E}">
        <p14:creationId xmlns:p14="http://schemas.microsoft.com/office/powerpoint/2010/main" val="37734113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Another we got from the experiments is scalability of models.</a:t>
            </a:r>
          </a:p>
          <a:p>
            <a:r>
              <a:rPr lang="en-US" altLang="ko-KR" sz="1200" b="0" i="0" u="none" strike="noStrike" kern="1200" baseline="0" dirty="0">
                <a:solidFill>
                  <a:schemeClr val="tx1"/>
                </a:solidFill>
                <a:latin typeface="+mn-lt"/>
                <a:ea typeface="+mn-ea"/>
                <a:cs typeface="+mn-cs"/>
              </a:rPr>
              <a:t>We tried to train these models on broader domain such as </a:t>
            </a:r>
            <a:r>
              <a:rPr lang="en-US" altLang="ko-KR" sz="1200" b="0" i="0" u="none" strike="noStrike" kern="1200" baseline="0" dirty="0" err="1">
                <a:solidFill>
                  <a:schemeClr val="tx1"/>
                </a:solidFill>
                <a:latin typeface="+mn-lt"/>
                <a:ea typeface="+mn-ea"/>
                <a:cs typeface="+mn-cs"/>
              </a:rPr>
              <a:t>AudioSet</a:t>
            </a:r>
            <a:r>
              <a:rPr lang="en-US" altLang="ko-KR" sz="1200" b="0" i="0" u="none" strike="noStrike" kern="1200" baseline="0" dirty="0">
                <a:solidFill>
                  <a:schemeClr val="tx1"/>
                </a:solidFill>
                <a:latin typeface="+mn-lt"/>
                <a:ea typeface="+mn-ea"/>
                <a:cs typeface="+mn-cs"/>
              </a:rPr>
              <a:t>-Animals and AVE-Dataset.</a:t>
            </a:r>
          </a:p>
          <a:p>
            <a:r>
              <a:rPr lang="en-US" altLang="ko-KR" sz="1200" b="0" i="0" u="none" strike="noStrike" kern="1200" baseline="0" dirty="0">
                <a:solidFill>
                  <a:schemeClr val="tx1"/>
                </a:solidFill>
                <a:latin typeface="+mn-lt"/>
                <a:ea typeface="+mn-ea"/>
                <a:cs typeface="+mn-cs"/>
              </a:rPr>
              <a:t>Accuracy of models on other datasets is relatively low.</a:t>
            </a:r>
          </a:p>
          <a:p>
            <a:r>
              <a:rPr lang="en-US" altLang="ko-KR" sz="1200" b="0" i="0" u="none" strike="noStrike" kern="1200" baseline="0" dirty="0">
                <a:solidFill>
                  <a:schemeClr val="tx1"/>
                </a:solidFill>
                <a:latin typeface="+mn-lt"/>
                <a:ea typeface="+mn-ea"/>
                <a:cs typeface="+mn-cs"/>
              </a:rPr>
              <a:t>However, we emphasize that their performance is much better than just random guessing.</a:t>
            </a:r>
          </a:p>
          <a:p>
            <a:r>
              <a:rPr lang="en-US" altLang="ko-KR" sz="1200" b="0" i="0" u="none" strike="noStrike" kern="1200" baseline="0" dirty="0">
                <a:solidFill>
                  <a:schemeClr val="tx1"/>
                </a:solidFill>
                <a:latin typeface="+mn-lt"/>
                <a:ea typeface="+mn-ea"/>
                <a:cs typeface="+mn-cs"/>
              </a:rPr>
              <a:t>In other words, the important thing is that model is able to extract some features from videos in other domains.</a:t>
            </a:r>
          </a:p>
          <a:p>
            <a:endParaRPr lang="en-US" altLang="ko-KR" sz="1200" b="0" i="0" u="none" strike="noStrike" kern="1200" baseline="0" dirty="0">
              <a:solidFill>
                <a:schemeClr val="tx1"/>
              </a:solidFill>
              <a:latin typeface="+mn-lt"/>
              <a:ea typeface="+mn-ea"/>
              <a:cs typeface="+mn-cs"/>
            </a:endParaRPr>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37</a:t>
            </a:fld>
            <a:endParaRPr lang="ko-KR" altLang="en-US"/>
          </a:p>
        </p:txBody>
      </p:sp>
    </p:spTree>
    <p:extLst>
      <p:ext uri="{BB962C8B-B14F-4D97-AF65-F5344CB8AC3E}">
        <p14:creationId xmlns:p14="http://schemas.microsoft.com/office/powerpoint/2010/main" val="3834752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Here is the last analysis.</a:t>
            </a:r>
          </a:p>
          <a:p>
            <a:r>
              <a:rPr lang="en-US" altLang="ko-KR" sz="1200" b="0" i="0" u="none" strike="noStrike" kern="1200" baseline="0" dirty="0">
                <a:solidFill>
                  <a:schemeClr val="tx1"/>
                </a:solidFill>
                <a:latin typeface="+mn-lt"/>
                <a:ea typeface="+mn-ea"/>
                <a:cs typeface="+mn-cs"/>
              </a:rPr>
              <a:t>Although L3-Net has unexpectedly shown the best accuracy, the performance on AVC might quite different with the performance on real task, which is cross-modal retrieval.</a:t>
            </a:r>
          </a:p>
          <a:p>
            <a:r>
              <a:rPr lang="en-US" altLang="ko-KR" sz="1200" b="0" i="0" u="none" strike="noStrike" kern="1200" baseline="0" dirty="0">
                <a:solidFill>
                  <a:schemeClr val="tx1"/>
                </a:solidFill>
                <a:latin typeface="+mn-lt"/>
                <a:ea typeface="+mn-ea"/>
                <a:cs typeface="+mn-cs"/>
              </a:rPr>
              <a:t>What we want to know from this experiments is whether the model can construct correspondence between image and audio.</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38</a:t>
            </a:fld>
            <a:endParaRPr lang="ko-KR" altLang="en-US"/>
          </a:p>
        </p:txBody>
      </p:sp>
    </p:spTree>
    <p:extLst>
      <p:ext uri="{BB962C8B-B14F-4D97-AF65-F5344CB8AC3E}">
        <p14:creationId xmlns:p14="http://schemas.microsoft.com/office/powerpoint/2010/main" val="2632498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Next, we will jump into the result with cross-modal retrieval. [click]</a:t>
            </a:r>
          </a:p>
          <a:p>
            <a:r>
              <a:rPr lang="en-US" altLang="ko-KR" dirty="0"/>
              <a:t>Cross-modal retrieval is a useful measure to evaluate the quality of embedding.</a:t>
            </a:r>
          </a:p>
          <a:p>
            <a:r>
              <a:rPr lang="en-US" altLang="ko-KR" dirty="0"/>
              <a:t>In this case, cross-modal retrieval means retrieving audios that are related to query image, [click]</a:t>
            </a:r>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39</a:t>
            </a:fld>
            <a:endParaRPr lang="ko-KR" altLang="en-US"/>
          </a:p>
        </p:txBody>
      </p:sp>
    </p:spTree>
    <p:extLst>
      <p:ext uri="{BB962C8B-B14F-4D97-AF65-F5344CB8AC3E}">
        <p14:creationId xmlns:p14="http://schemas.microsoft.com/office/powerpoint/2010/main" val="175965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algn="l" defTabSz="914400" rtl="0" eaLnBrk="1" latinLnBrk="1" hangingPunct="1"/>
            <a:r>
              <a:rPr lang="en-US" altLang="ko-KR" sz="2800" kern="1200" dirty="0">
                <a:solidFill>
                  <a:schemeClr val="tx1"/>
                </a:solidFill>
                <a:latin typeface="Times New Roman" panose="02020603050405020304" pitchFamily="18" charset="0"/>
                <a:ea typeface="+mn-ea"/>
                <a:cs typeface="Times New Roman" panose="02020603050405020304" pitchFamily="18" charset="0"/>
              </a:rPr>
              <a:t>[click] So we propose a better approach to deal with this lack of generalization by applying much more comprehensive datasets around us.</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4</a:t>
            </a:fld>
            <a:endParaRPr lang="ko-KR" altLang="en-US"/>
          </a:p>
        </p:txBody>
      </p:sp>
    </p:spTree>
    <p:extLst>
      <p:ext uri="{BB962C8B-B14F-4D97-AF65-F5344CB8AC3E}">
        <p14:creationId xmlns:p14="http://schemas.microsoft.com/office/powerpoint/2010/main" val="424276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Or vice versa.</a:t>
            </a:r>
          </a:p>
          <a:p>
            <a:r>
              <a:rPr lang="en-US" altLang="ko-KR" dirty="0"/>
              <a:t>Cross-modal retrieval is one of the real goal of the models,</a:t>
            </a:r>
          </a:p>
          <a:p>
            <a:r>
              <a:rPr lang="en-US" altLang="ko-KR" dirty="0"/>
              <a:t>So the results here are more important than the performance of AVC task.</a:t>
            </a:r>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40</a:t>
            </a:fld>
            <a:endParaRPr lang="ko-KR" altLang="en-US"/>
          </a:p>
        </p:txBody>
      </p:sp>
    </p:spTree>
    <p:extLst>
      <p:ext uri="{BB962C8B-B14F-4D97-AF65-F5344CB8AC3E}">
        <p14:creationId xmlns:p14="http://schemas.microsoft.com/office/powerpoint/2010/main" val="3960424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retrieve items comparing the Euclidean distance of embeddings.</a:t>
            </a:r>
          </a:p>
          <a:p>
            <a:r>
              <a:rPr lang="en-US" altLang="ko-KR" dirty="0"/>
              <a:t>For example, if the Euclidean distance between two embeddings have low distance, it has high similarity.</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41</a:t>
            </a:fld>
            <a:endParaRPr lang="ko-KR" altLang="en-US"/>
          </a:p>
        </p:txBody>
      </p:sp>
    </p:spTree>
    <p:extLst>
      <p:ext uri="{BB962C8B-B14F-4D97-AF65-F5344CB8AC3E}">
        <p14:creationId xmlns:p14="http://schemas.microsoft.com/office/powerpoint/2010/main" val="39770407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Let’s first compare the performance in the paper to our implementation.</a:t>
            </a:r>
            <a:br>
              <a:rPr lang="en-US" altLang="ko-KR" dirty="0"/>
            </a:br>
            <a:r>
              <a:rPr lang="en-US" altLang="ko-KR" dirty="0"/>
              <a:t>Our replications produce much better </a:t>
            </a:r>
            <a:r>
              <a:rPr lang="en-US" altLang="ko-KR" dirty="0" err="1"/>
              <a:t>nDCG</a:t>
            </a:r>
            <a:r>
              <a:rPr lang="en-US" altLang="ko-KR" dirty="0"/>
              <a:t> than the paper.</a:t>
            </a:r>
          </a:p>
          <a:p>
            <a:r>
              <a:rPr lang="en-US" altLang="ko-KR" dirty="0"/>
              <a:t>However, as we mentioned before, our dataset is a subset of the original, so may take advantage of smaller dataset.</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42</a:t>
            </a:fld>
            <a:endParaRPr lang="ko-KR" altLang="en-US"/>
          </a:p>
        </p:txBody>
      </p:sp>
    </p:spTree>
    <p:extLst>
      <p:ext uri="{BB962C8B-B14F-4D97-AF65-F5344CB8AC3E}">
        <p14:creationId xmlns:p14="http://schemas.microsoft.com/office/powerpoint/2010/main" val="38310519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Next, after applying data augmentation, the retrieval performance also becomes better.</a:t>
            </a:r>
          </a:p>
          <a:p>
            <a:r>
              <a:rPr lang="en-US" altLang="ko-KR" dirty="0"/>
              <a:t>This means data augmentation also helps the model to perform better on not only AVC task but also on generating embeddings.</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43</a:t>
            </a:fld>
            <a:endParaRPr lang="ko-KR" altLang="en-US"/>
          </a:p>
        </p:txBody>
      </p:sp>
    </p:spTree>
    <p:extLst>
      <p:ext uri="{BB962C8B-B14F-4D97-AF65-F5344CB8AC3E}">
        <p14:creationId xmlns:p14="http://schemas.microsoft.com/office/powerpoint/2010/main" val="2801795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Next is about L3-Net.</a:t>
            </a:r>
          </a:p>
          <a:p>
            <a:r>
              <a:rPr lang="en-US" altLang="ko-KR" dirty="0"/>
              <a:t>L3-Net shows the best performance in AVC task.</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However, because L3-Net is less aware of Euclidean distance, AVE-Net shows better retrieval quality than L3-Net.</a:t>
            </a:r>
          </a:p>
          <a:p>
            <a:endParaRPr lang="en-US" altLang="ko-KR"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44</a:t>
            </a:fld>
            <a:endParaRPr lang="ko-KR" altLang="en-US"/>
          </a:p>
        </p:txBody>
      </p:sp>
    </p:spTree>
    <p:extLst>
      <p:ext uri="{BB962C8B-B14F-4D97-AF65-F5344CB8AC3E}">
        <p14:creationId xmlns:p14="http://schemas.microsoft.com/office/powerpoint/2010/main" val="3081191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Lastly, we conduct the same experiment with AVE-Dataset.</a:t>
            </a:r>
          </a:p>
          <a:p>
            <a:r>
              <a:rPr lang="en-US" altLang="ko-KR" dirty="0"/>
              <a:t>Because the test size of AVE-Dataset is only about 300, we found evaluating with top 5 items is reasonable measure.</a:t>
            </a:r>
          </a:p>
          <a:p>
            <a:r>
              <a:rPr lang="en-US" altLang="ko-KR" dirty="0"/>
              <a:t>Although the performance AVE-Dataset is relatively lower than the previous dataset,</a:t>
            </a:r>
          </a:p>
          <a:p>
            <a:r>
              <a:rPr lang="en-US" altLang="ko-KR" dirty="0"/>
              <a:t>Recall that domain of videos in AVE-Dataset is much larger than </a:t>
            </a:r>
            <a:r>
              <a:rPr lang="en-US" altLang="ko-KR" dirty="0" err="1"/>
              <a:t>AudioSet</a:t>
            </a:r>
            <a:r>
              <a:rPr lang="en-US" altLang="ko-KR" dirty="0"/>
              <a:t>-Instruments.</a:t>
            </a:r>
          </a:p>
          <a:p>
            <a:r>
              <a:rPr lang="en-US" altLang="ko-KR" dirty="0"/>
              <a:t>We also can find that AVE-Net is still superior to L3-Net in comprehensive dataset.</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45</a:t>
            </a:fld>
            <a:endParaRPr lang="ko-KR" altLang="en-US"/>
          </a:p>
        </p:txBody>
      </p:sp>
    </p:spTree>
    <p:extLst>
      <p:ext uri="{BB962C8B-B14F-4D97-AF65-F5344CB8AC3E}">
        <p14:creationId xmlns:p14="http://schemas.microsoft.com/office/powerpoint/2010/main" val="25414664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Last is the sound localization.</a:t>
            </a:r>
            <a:r>
              <a:rPr lang="ko-KR" altLang="en-US" dirty="0"/>
              <a:t> </a:t>
            </a:r>
            <a:r>
              <a:rPr lang="en-US" altLang="ko-KR" dirty="0"/>
              <a:t>[click]</a:t>
            </a:r>
          </a:p>
          <a:p>
            <a:r>
              <a:rPr lang="en-US" altLang="ko-KR" dirty="0"/>
              <a:t>It</a:t>
            </a:r>
            <a:r>
              <a:rPr lang="ko-KR" altLang="en-US" dirty="0"/>
              <a:t> </a:t>
            </a:r>
            <a:r>
              <a:rPr lang="en-US" altLang="ko-KR" dirty="0"/>
              <a:t>shows how well the model construct attention map for sound localization. </a:t>
            </a:r>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46</a:t>
            </a:fld>
            <a:endParaRPr lang="ko-KR" altLang="en-US"/>
          </a:p>
        </p:txBody>
      </p:sp>
    </p:spTree>
    <p:extLst>
      <p:ext uri="{BB962C8B-B14F-4D97-AF65-F5344CB8AC3E}">
        <p14:creationId xmlns:p14="http://schemas.microsoft.com/office/powerpoint/2010/main" val="3960424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We scale the similarity map of 14 by 14 resolution16 times, so that the image can be completely overlapped with the similarity map.</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47</a:t>
            </a:fld>
            <a:endParaRPr lang="ko-KR" altLang="en-US"/>
          </a:p>
        </p:txBody>
      </p:sp>
    </p:spTree>
    <p:extLst>
      <p:ext uri="{BB962C8B-B14F-4D97-AF65-F5344CB8AC3E}">
        <p14:creationId xmlns:p14="http://schemas.microsoft.com/office/powerpoint/2010/main" val="10037000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u="none" strike="noStrike" kern="1200" baseline="0" dirty="0">
                <a:solidFill>
                  <a:schemeClr val="tx1"/>
                </a:solidFill>
                <a:latin typeface="+mn-lt"/>
                <a:ea typeface="+mn-ea"/>
                <a:cs typeface="+mn-cs"/>
              </a:rPr>
              <a:t>We focus on giving a qualitative result of sound localization.</a:t>
            </a:r>
          </a:p>
          <a:p>
            <a:r>
              <a:rPr lang="en-US" altLang="ko-KR" sz="1200" b="0" i="0" u="none" strike="noStrike" kern="1200" baseline="0" dirty="0">
                <a:solidFill>
                  <a:schemeClr val="tx1"/>
                </a:solidFill>
                <a:latin typeface="+mn-lt"/>
                <a:ea typeface="+mn-ea"/>
                <a:cs typeface="+mn-cs"/>
              </a:rPr>
              <a:t>We get qualitative result from all suggested dataset.</a:t>
            </a:r>
          </a:p>
          <a:p>
            <a:r>
              <a:rPr lang="en-US" altLang="ko-KR" sz="1200" b="0" i="0" u="none" strike="noStrike" kern="1200" baseline="0" dirty="0">
                <a:solidFill>
                  <a:schemeClr val="tx1"/>
                </a:solidFill>
                <a:latin typeface="+mn-lt"/>
                <a:ea typeface="+mn-ea"/>
                <a:cs typeface="+mn-cs"/>
              </a:rPr>
              <a:t>You can confirm that model is giving attention to the sounding object,</a:t>
            </a:r>
          </a:p>
          <a:p>
            <a:r>
              <a:rPr lang="en-US" altLang="ko-KR" sz="1200" b="0" i="0" u="none" strike="noStrike" kern="1200" baseline="0" dirty="0">
                <a:solidFill>
                  <a:schemeClr val="tx1"/>
                </a:solidFill>
                <a:latin typeface="+mn-lt"/>
                <a:ea typeface="+mn-ea"/>
                <a:cs typeface="+mn-cs"/>
              </a:rPr>
              <a:t>And works reasonably well on all domain.</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48</a:t>
            </a:fld>
            <a:endParaRPr lang="ko-KR" altLang="en-US"/>
          </a:p>
        </p:txBody>
      </p:sp>
    </p:spTree>
    <p:extLst>
      <p:ext uri="{BB962C8B-B14F-4D97-AF65-F5344CB8AC3E}">
        <p14:creationId xmlns:p14="http://schemas.microsoft.com/office/powerpoint/2010/main" val="69209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visualize the embedding space with t-SNE.</a:t>
            </a:r>
          </a:p>
          <a:p>
            <a:r>
              <a:rPr lang="en-US" altLang="ko-KR" dirty="0"/>
              <a:t>You can see that audio and visual embeddings are well-aligned each other.</a:t>
            </a:r>
          </a:p>
          <a:p>
            <a:r>
              <a:rPr lang="en-US" altLang="ko-KR" dirty="0"/>
              <a:t>Especially, guitar related embeddings are located near each other.</a:t>
            </a:r>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49</a:t>
            </a:fld>
            <a:endParaRPr lang="ko-KR" altLang="en-US"/>
          </a:p>
        </p:txBody>
      </p:sp>
    </p:spTree>
    <p:extLst>
      <p:ext uri="{BB962C8B-B14F-4D97-AF65-F5344CB8AC3E}">
        <p14:creationId xmlns:p14="http://schemas.microsoft.com/office/powerpoint/2010/main" val="325417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800" kern="1200" dirty="0">
                <a:solidFill>
                  <a:schemeClr val="tx1"/>
                </a:solidFill>
                <a:latin typeface="Times New Roman" panose="02020603050405020304" pitchFamily="18" charset="0"/>
                <a:ea typeface="+mn-ea"/>
                <a:cs typeface="Times New Roman" panose="02020603050405020304" pitchFamily="18" charset="0"/>
              </a:rPr>
              <a:t>In order to do this, we build our network based on our target paper, Object that sound. The result shows </a:t>
            </a:r>
            <a:r>
              <a:rPr lang="en-US" altLang="ko-KR" sz="2800" dirty="0">
                <a:latin typeface="Times New Roman" panose="02020603050405020304" pitchFamily="18" charset="0"/>
                <a:cs typeface="Times New Roman" panose="02020603050405020304" pitchFamily="18" charset="0"/>
              </a:rPr>
              <a:t>that our models can learn semantic information from any given audiovisual events. This means that we can generalize object classes.</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5</a:t>
            </a:fld>
            <a:endParaRPr lang="ko-KR" altLang="en-US"/>
          </a:p>
        </p:txBody>
      </p:sp>
    </p:spTree>
    <p:extLst>
      <p:ext uri="{BB962C8B-B14F-4D97-AF65-F5344CB8AC3E}">
        <p14:creationId xmlns:p14="http://schemas.microsoft.com/office/powerpoint/2010/main" val="1108347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the other t-SNE visualization with the objects from other domain.</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50</a:t>
            </a:fld>
            <a:endParaRPr lang="ko-KR" altLang="en-US"/>
          </a:p>
        </p:txBody>
      </p:sp>
    </p:spTree>
    <p:extLst>
      <p:ext uri="{BB962C8B-B14F-4D97-AF65-F5344CB8AC3E}">
        <p14:creationId xmlns:p14="http://schemas.microsoft.com/office/powerpoint/2010/main" val="40381252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Up to now, we tried to solve the question, is suggested audiovisual models able to generalize their task with any objects?</a:t>
            </a:r>
          </a:p>
          <a:p>
            <a:r>
              <a:rPr lang="en-US" altLang="ko-KR" dirty="0"/>
              <a:t>To answer this question, we first collect more various datasets not only limited to musical instruments. Then, proved the suggested model worked even with humans, animals, and whatever existing around.</a:t>
            </a:r>
          </a:p>
          <a:p>
            <a:r>
              <a:rPr lang="en-US" altLang="ko-KR" dirty="0"/>
              <a:t>Moreover, we successfully applied data augmentation on image and audio, which shows significant performance improvement.</a:t>
            </a:r>
          </a:p>
          <a:p>
            <a:r>
              <a:rPr lang="en-US" altLang="ko-KR" dirty="0"/>
              <a:t>However, modification in model architecture for capturing more generalized correspondence is left as future work.</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51</a:t>
            </a:fld>
            <a:endParaRPr lang="ko-KR" altLang="en-US"/>
          </a:p>
        </p:txBody>
      </p:sp>
    </p:spTree>
    <p:extLst>
      <p:ext uri="{BB962C8B-B14F-4D97-AF65-F5344CB8AC3E}">
        <p14:creationId xmlns:p14="http://schemas.microsoft.com/office/powerpoint/2010/main" val="37674737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Thank you very much for your listening.</a:t>
            </a:r>
            <a:endParaRPr lang="ko-KR" altLang="en-US" dirty="0"/>
          </a:p>
        </p:txBody>
      </p:sp>
      <p:sp>
        <p:nvSpPr>
          <p:cNvPr id="4" name="슬라이드 번호 개체 틀 3"/>
          <p:cNvSpPr>
            <a:spLocks noGrp="1"/>
          </p:cNvSpPr>
          <p:nvPr>
            <p:ph type="sldNum" sz="quarter" idx="5"/>
          </p:nvPr>
        </p:nvSpPr>
        <p:spPr/>
        <p:txBody>
          <a:bodyPr/>
          <a:lstStyle/>
          <a:p>
            <a:fld id="{3A1154D3-FFBF-4BCD-BA12-C3C716BFE187}" type="slidenum">
              <a:rPr lang="ko-KR" altLang="en-US" smtClean="0"/>
              <a:t>52</a:t>
            </a:fld>
            <a:endParaRPr lang="ko-KR" altLang="en-US"/>
          </a:p>
        </p:txBody>
      </p:sp>
    </p:spTree>
    <p:extLst>
      <p:ext uri="{BB962C8B-B14F-4D97-AF65-F5344CB8AC3E}">
        <p14:creationId xmlns:p14="http://schemas.microsoft.com/office/powerpoint/2010/main" val="2542481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Okay, then let’s start with introduction. What is cross-modal learning? Up to now, people try to train machine learning models across various sources of data such as image, audio and text. In this case, we call this, cross-modal learning. </a:t>
            </a:r>
            <a:r>
              <a:rPr lang="en-US" altLang="ko-KR" sz="1200" b="0" i="0" kern="1200" dirty="0">
                <a:solidFill>
                  <a:schemeClr val="tx1"/>
                </a:solidFill>
                <a:effectLst/>
                <a:latin typeface="+mn-lt"/>
                <a:ea typeface="+mn-ea"/>
                <a:cs typeface="+mn-cs"/>
              </a:rPr>
              <a:t>There are variety of fields to use this and one strategy broadly-used is cross-modal retrieval.</a:t>
            </a:r>
          </a:p>
          <a:p>
            <a:endParaRPr lang="en-US" altLang="ko-KR" sz="1200" b="0" i="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6</a:t>
            </a:fld>
            <a:endParaRPr lang="ko-KR" altLang="en-US"/>
          </a:p>
        </p:txBody>
      </p:sp>
    </p:spTree>
    <p:extLst>
      <p:ext uri="{BB962C8B-B14F-4D97-AF65-F5344CB8AC3E}">
        <p14:creationId xmlns:p14="http://schemas.microsoft.com/office/powerpoint/2010/main" val="324275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This is a cross-modal retrieval example, which comes from our experiment results. </a:t>
            </a:r>
            <a:r>
              <a:rPr lang="en-US" altLang="ko-KR" sz="1200" b="0" i="0" kern="1200" dirty="0">
                <a:solidFill>
                  <a:schemeClr val="tx1"/>
                </a:solidFill>
                <a:effectLst/>
                <a:latin typeface="+mn-lt"/>
                <a:ea typeface="+mn-ea"/>
                <a:cs typeface="+mn-cs"/>
              </a:rPr>
              <a:t>If we give query like [click] to the network, then we can retrieve these images which are likely to make that sounds. On the other hand, if we give a chainsaw image to the network, we can receive these audio which are likely to sound from the images. [click]. This means that the network can figure out the correspondence between audio and image.</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7</a:t>
            </a:fld>
            <a:endParaRPr lang="ko-KR" altLang="en-US"/>
          </a:p>
        </p:txBody>
      </p:sp>
    </p:spTree>
    <p:extLst>
      <p:ext uri="{BB962C8B-B14F-4D97-AF65-F5344CB8AC3E}">
        <p14:creationId xmlns:p14="http://schemas.microsoft.com/office/powerpoint/2010/main" val="1640245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However, there are some limitations of existing works. They tend to use supervised learning or teacher-student supervision, which requires labeled dataset. But generating labeled datasets is very expensive and tedious for humans. [click] Therefore, recently many works approach this problem in self-supervised learning manner.</a:t>
            </a:r>
            <a:endParaRPr lang="ko-KR" altLang="en-US" dirty="0"/>
          </a:p>
          <a:p>
            <a:endParaRPr lang="en-US" altLang="ko-KR" sz="1200" b="0" i="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8</a:t>
            </a:fld>
            <a:endParaRPr lang="ko-KR" altLang="en-US"/>
          </a:p>
        </p:txBody>
      </p:sp>
    </p:spTree>
    <p:extLst>
      <p:ext uri="{BB962C8B-B14F-4D97-AF65-F5344CB8AC3E}">
        <p14:creationId xmlns:p14="http://schemas.microsoft.com/office/powerpoint/2010/main" val="3741978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These are several related works. [click] First paper uses multiple video frames and raw sound data as input through convolutions without any label.</a:t>
            </a:r>
          </a:p>
          <a:p>
            <a:r>
              <a:rPr lang="en-US" altLang="ko-KR" sz="1200" b="0" i="0" kern="1200" dirty="0">
                <a:solidFill>
                  <a:schemeClr val="tx1"/>
                </a:solidFill>
                <a:effectLst/>
                <a:latin typeface="+mn-lt"/>
                <a:ea typeface="+mn-ea"/>
                <a:cs typeface="+mn-cs"/>
              </a:rPr>
              <a:t>[click] Second paper fuses image and audio features by concatenating to extract the related information. [click] Last paper, which is our target paper, also fuses image and audio but additionally calculate Euclidean distance so that utilizes the semantic information among them. We choose this paper because it is one of the state of the art model and it seems to be possible to utilize this architecture to other objects.</a:t>
            </a:r>
          </a:p>
        </p:txBody>
      </p:sp>
      <p:sp>
        <p:nvSpPr>
          <p:cNvPr id="4" name="슬라이드 번호 개체 틀 3"/>
          <p:cNvSpPr>
            <a:spLocks noGrp="1"/>
          </p:cNvSpPr>
          <p:nvPr>
            <p:ph type="sldNum" sz="quarter" idx="5"/>
          </p:nvPr>
        </p:nvSpPr>
        <p:spPr/>
        <p:txBody>
          <a:bodyPr/>
          <a:lstStyle/>
          <a:p>
            <a:fld id="{43992BB1-2D25-4C43-86BD-7111E115F328}" type="slidenum">
              <a:rPr lang="ko-KR" altLang="en-US" smtClean="0"/>
              <a:t>9</a:t>
            </a:fld>
            <a:endParaRPr lang="ko-KR" altLang="en-US"/>
          </a:p>
        </p:txBody>
      </p:sp>
    </p:spTree>
    <p:extLst>
      <p:ext uri="{BB962C8B-B14F-4D97-AF65-F5344CB8AC3E}">
        <p14:creationId xmlns:p14="http://schemas.microsoft.com/office/powerpoint/2010/main" val="496380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72A7B6B-6BF2-4D04-B34A-AFC06102459C}"/>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7DB8DFF3-08C6-4927-9088-558E3A56A1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8C77CD11-58B3-459F-973E-4EF5204203C6}"/>
              </a:ext>
            </a:extLst>
          </p:cNvPr>
          <p:cNvSpPr>
            <a:spLocks noGrp="1"/>
          </p:cNvSpPr>
          <p:nvPr>
            <p:ph type="dt" sz="half" idx="10"/>
          </p:nvPr>
        </p:nvSpPr>
        <p:spPr/>
        <p:txBody>
          <a:bodyPr/>
          <a:lstStyle/>
          <a:p>
            <a:fld id="{619FFFE3-AB82-4A8A-B52F-4A36DF1E3766}" type="datetime1">
              <a:rPr lang="ko-KR" altLang="en-US" smtClean="0"/>
              <a:t>2020-06-29</a:t>
            </a:fld>
            <a:endParaRPr lang="ko-KR" altLang="en-US"/>
          </a:p>
        </p:txBody>
      </p:sp>
      <p:sp>
        <p:nvSpPr>
          <p:cNvPr id="5" name="바닥글 개체 틀 4">
            <a:extLst>
              <a:ext uri="{FF2B5EF4-FFF2-40B4-BE49-F238E27FC236}">
                <a16:creationId xmlns:a16="http://schemas.microsoft.com/office/drawing/2014/main" id="{EA529752-79C2-4FE7-99D7-ADC5001EEA5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929C554C-FF25-46DD-BDF9-EB5D58C26B39}"/>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150338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0C1A011-7248-441B-BA27-9E66B631C39A}"/>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4B321936-5015-4572-ACBE-E48509C703FD}"/>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9A7A1E25-3C49-4DBE-9862-A37A213B6FE8}"/>
              </a:ext>
            </a:extLst>
          </p:cNvPr>
          <p:cNvSpPr>
            <a:spLocks noGrp="1"/>
          </p:cNvSpPr>
          <p:nvPr>
            <p:ph type="dt" sz="half" idx="10"/>
          </p:nvPr>
        </p:nvSpPr>
        <p:spPr/>
        <p:txBody>
          <a:bodyPr/>
          <a:lstStyle/>
          <a:p>
            <a:fld id="{F7A45685-0106-434E-B4A6-F65B4C37DCC1}" type="datetime1">
              <a:rPr lang="ko-KR" altLang="en-US" smtClean="0"/>
              <a:t>2020-06-29</a:t>
            </a:fld>
            <a:endParaRPr lang="ko-KR" altLang="en-US"/>
          </a:p>
        </p:txBody>
      </p:sp>
      <p:sp>
        <p:nvSpPr>
          <p:cNvPr id="5" name="바닥글 개체 틀 4">
            <a:extLst>
              <a:ext uri="{FF2B5EF4-FFF2-40B4-BE49-F238E27FC236}">
                <a16:creationId xmlns:a16="http://schemas.microsoft.com/office/drawing/2014/main" id="{187E7156-850D-49DD-A71E-A065B941FF37}"/>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FF6D02E-5E28-4CBA-AFF9-210128222C15}"/>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303965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30FFA2EF-CE81-44A3-8D89-6CBC9F2B14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4654BBD1-7044-4F92-A1D7-F623EF426FF9}"/>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9F5935C-6030-4DB3-AE79-83AF6CB2A982}"/>
              </a:ext>
            </a:extLst>
          </p:cNvPr>
          <p:cNvSpPr>
            <a:spLocks noGrp="1"/>
          </p:cNvSpPr>
          <p:nvPr>
            <p:ph type="dt" sz="half" idx="10"/>
          </p:nvPr>
        </p:nvSpPr>
        <p:spPr/>
        <p:txBody>
          <a:bodyPr/>
          <a:lstStyle/>
          <a:p>
            <a:fld id="{E6A207E5-A1A8-44A4-903E-63A609D232C6}" type="datetime1">
              <a:rPr lang="ko-KR" altLang="en-US" smtClean="0"/>
              <a:t>2020-06-29</a:t>
            </a:fld>
            <a:endParaRPr lang="ko-KR" altLang="en-US"/>
          </a:p>
        </p:txBody>
      </p:sp>
      <p:sp>
        <p:nvSpPr>
          <p:cNvPr id="5" name="바닥글 개체 틀 4">
            <a:extLst>
              <a:ext uri="{FF2B5EF4-FFF2-40B4-BE49-F238E27FC236}">
                <a16:creationId xmlns:a16="http://schemas.microsoft.com/office/drawing/2014/main" id="{E3AF79E1-4990-418E-A12A-8941C0C450C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BF318D1-2CB5-447F-8182-3D55CF3945AA}"/>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79754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55E428F-A460-4262-AEB2-B95018D0BDB0}"/>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D15C0A8D-938E-4FAB-8875-7B27CDAB4DE8}"/>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FD498C56-2C5A-4679-943E-5468AE9D59B5}"/>
              </a:ext>
            </a:extLst>
          </p:cNvPr>
          <p:cNvSpPr>
            <a:spLocks noGrp="1"/>
          </p:cNvSpPr>
          <p:nvPr>
            <p:ph type="dt" sz="half" idx="10"/>
          </p:nvPr>
        </p:nvSpPr>
        <p:spPr/>
        <p:txBody>
          <a:bodyPr/>
          <a:lstStyle/>
          <a:p>
            <a:fld id="{54BF4B23-A69A-4A33-A8C6-D96E3CCC473F}" type="datetime1">
              <a:rPr lang="ko-KR" altLang="en-US" smtClean="0"/>
              <a:t>2020-06-29</a:t>
            </a:fld>
            <a:endParaRPr lang="ko-KR" altLang="en-US"/>
          </a:p>
        </p:txBody>
      </p:sp>
      <p:sp>
        <p:nvSpPr>
          <p:cNvPr id="5" name="바닥글 개체 틀 4">
            <a:extLst>
              <a:ext uri="{FF2B5EF4-FFF2-40B4-BE49-F238E27FC236}">
                <a16:creationId xmlns:a16="http://schemas.microsoft.com/office/drawing/2014/main" id="{8E502E39-C2CE-4CBD-BAF5-933F83FBF90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BB2DAFB-54C9-48B6-959A-956D28B457FB}"/>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83966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4170117-F3F1-4AF9-B3C7-4925F301DD44}"/>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5BA1DD41-9930-459C-ADEC-BF75FF571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a:extLst>
              <a:ext uri="{FF2B5EF4-FFF2-40B4-BE49-F238E27FC236}">
                <a16:creationId xmlns:a16="http://schemas.microsoft.com/office/drawing/2014/main" id="{7647AD0F-C8EF-44B1-820A-DD984B119828}"/>
              </a:ext>
            </a:extLst>
          </p:cNvPr>
          <p:cNvSpPr>
            <a:spLocks noGrp="1"/>
          </p:cNvSpPr>
          <p:nvPr>
            <p:ph type="dt" sz="half" idx="10"/>
          </p:nvPr>
        </p:nvSpPr>
        <p:spPr/>
        <p:txBody>
          <a:bodyPr/>
          <a:lstStyle/>
          <a:p>
            <a:fld id="{7E6E9ED1-E499-419C-ABC2-69A73FA822DC}" type="datetime1">
              <a:rPr lang="ko-KR" altLang="en-US" smtClean="0"/>
              <a:t>2020-06-29</a:t>
            </a:fld>
            <a:endParaRPr lang="ko-KR" altLang="en-US"/>
          </a:p>
        </p:txBody>
      </p:sp>
      <p:sp>
        <p:nvSpPr>
          <p:cNvPr id="5" name="바닥글 개체 틀 4">
            <a:extLst>
              <a:ext uri="{FF2B5EF4-FFF2-40B4-BE49-F238E27FC236}">
                <a16:creationId xmlns:a16="http://schemas.microsoft.com/office/drawing/2014/main" id="{CA64D040-7BB0-4E7C-8A41-D86C9C06AB8C}"/>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F7BDD4B-AD7C-44E6-A51B-43A389E74226}"/>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351421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DFF8D40-98B1-45DA-B139-0C4077954FD0}"/>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9B503A02-F0CA-44B5-9016-DC33807A5E38}"/>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BF4B2CA2-9897-4376-A46C-78FE60DADFA4}"/>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a:extLst>
              <a:ext uri="{FF2B5EF4-FFF2-40B4-BE49-F238E27FC236}">
                <a16:creationId xmlns:a16="http://schemas.microsoft.com/office/drawing/2014/main" id="{17D48A86-FA84-45B1-B937-3282643FBB59}"/>
              </a:ext>
            </a:extLst>
          </p:cNvPr>
          <p:cNvSpPr>
            <a:spLocks noGrp="1"/>
          </p:cNvSpPr>
          <p:nvPr>
            <p:ph type="dt" sz="half" idx="10"/>
          </p:nvPr>
        </p:nvSpPr>
        <p:spPr/>
        <p:txBody>
          <a:bodyPr/>
          <a:lstStyle/>
          <a:p>
            <a:fld id="{E1F63B1B-47E8-4A14-8CA0-DD6F817096F5}" type="datetime1">
              <a:rPr lang="ko-KR" altLang="en-US" smtClean="0"/>
              <a:t>2020-06-29</a:t>
            </a:fld>
            <a:endParaRPr lang="ko-KR" altLang="en-US"/>
          </a:p>
        </p:txBody>
      </p:sp>
      <p:sp>
        <p:nvSpPr>
          <p:cNvPr id="6" name="바닥글 개체 틀 5">
            <a:extLst>
              <a:ext uri="{FF2B5EF4-FFF2-40B4-BE49-F238E27FC236}">
                <a16:creationId xmlns:a16="http://schemas.microsoft.com/office/drawing/2014/main" id="{A0BBBAB7-F742-4FF0-8E04-238004E654D8}"/>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D2B39372-532A-4EC0-8698-C2C52FA70B4F}"/>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240759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DC0C3E3-29A6-40EF-95AA-D065C40FBEC9}"/>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EAB3F028-D6F9-40B1-8F4B-A4E397D20D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686C47D5-D485-41B2-9053-1388106D9327}"/>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57191F07-ED89-49BA-9110-0426F1FCEB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F1501ACA-DDAA-4841-AF0B-013DA4DFCA2B}"/>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a:extLst>
              <a:ext uri="{FF2B5EF4-FFF2-40B4-BE49-F238E27FC236}">
                <a16:creationId xmlns:a16="http://schemas.microsoft.com/office/drawing/2014/main" id="{5B9DFA65-E2E8-47D5-8C99-7503FB8A9D22}"/>
              </a:ext>
            </a:extLst>
          </p:cNvPr>
          <p:cNvSpPr>
            <a:spLocks noGrp="1"/>
          </p:cNvSpPr>
          <p:nvPr>
            <p:ph type="dt" sz="half" idx="10"/>
          </p:nvPr>
        </p:nvSpPr>
        <p:spPr/>
        <p:txBody>
          <a:bodyPr/>
          <a:lstStyle/>
          <a:p>
            <a:fld id="{260693B4-0D56-462E-9A93-44E31BAD82D4}" type="datetime1">
              <a:rPr lang="ko-KR" altLang="en-US" smtClean="0"/>
              <a:t>2020-06-29</a:t>
            </a:fld>
            <a:endParaRPr lang="ko-KR" altLang="en-US"/>
          </a:p>
        </p:txBody>
      </p:sp>
      <p:sp>
        <p:nvSpPr>
          <p:cNvPr id="8" name="바닥글 개체 틀 7">
            <a:extLst>
              <a:ext uri="{FF2B5EF4-FFF2-40B4-BE49-F238E27FC236}">
                <a16:creationId xmlns:a16="http://schemas.microsoft.com/office/drawing/2014/main" id="{0EB95705-72F6-4C8A-BEF8-443E8236BBC1}"/>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B9B8B453-8F3B-4BAD-AF91-C3384365E7D6}"/>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82898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927A9FB-A098-45AB-B5C2-7B7B7E56317D}"/>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25C7197C-8191-4E70-BF22-C825C5E9BD3C}"/>
              </a:ext>
            </a:extLst>
          </p:cNvPr>
          <p:cNvSpPr>
            <a:spLocks noGrp="1"/>
          </p:cNvSpPr>
          <p:nvPr>
            <p:ph type="dt" sz="half" idx="10"/>
          </p:nvPr>
        </p:nvSpPr>
        <p:spPr/>
        <p:txBody>
          <a:bodyPr/>
          <a:lstStyle/>
          <a:p>
            <a:fld id="{C9570B02-08FD-4804-BA0C-3A8F4B1B403F}" type="datetime1">
              <a:rPr lang="ko-KR" altLang="en-US" smtClean="0"/>
              <a:t>2020-06-29</a:t>
            </a:fld>
            <a:endParaRPr lang="ko-KR" altLang="en-US"/>
          </a:p>
        </p:txBody>
      </p:sp>
      <p:sp>
        <p:nvSpPr>
          <p:cNvPr id="4" name="바닥글 개체 틀 3">
            <a:extLst>
              <a:ext uri="{FF2B5EF4-FFF2-40B4-BE49-F238E27FC236}">
                <a16:creationId xmlns:a16="http://schemas.microsoft.com/office/drawing/2014/main" id="{4B4D9450-F5E4-42CC-9B7D-B6F63E956715}"/>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E249BC31-0D53-43EC-B381-BF97A2691060}"/>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2858151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F3FB6F67-36FB-4156-AC9C-3FB7110F85F6}"/>
              </a:ext>
            </a:extLst>
          </p:cNvPr>
          <p:cNvSpPr>
            <a:spLocks noGrp="1"/>
          </p:cNvSpPr>
          <p:nvPr>
            <p:ph type="dt" sz="half" idx="10"/>
          </p:nvPr>
        </p:nvSpPr>
        <p:spPr/>
        <p:txBody>
          <a:bodyPr/>
          <a:lstStyle/>
          <a:p>
            <a:fld id="{97030961-EE14-45E0-9AAA-41BC2F6955FD}" type="datetime1">
              <a:rPr lang="ko-KR" altLang="en-US" smtClean="0"/>
              <a:t>2020-06-29</a:t>
            </a:fld>
            <a:endParaRPr lang="ko-KR" altLang="en-US"/>
          </a:p>
        </p:txBody>
      </p:sp>
      <p:sp>
        <p:nvSpPr>
          <p:cNvPr id="3" name="바닥글 개체 틀 2">
            <a:extLst>
              <a:ext uri="{FF2B5EF4-FFF2-40B4-BE49-F238E27FC236}">
                <a16:creationId xmlns:a16="http://schemas.microsoft.com/office/drawing/2014/main" id="{C5659682-0811-4E9C-965D-587407140976}"/>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A8A5C4ED-379E-493E-A299-B22A7C682E1C}"/>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33507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1D5377B-E145-4365-8BBE-7C5A376BEAA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1814A389-1AB3-471F-94A8-6F35A9937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6AA916F3-3900-4B67-AD33-F6475B850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A56130A5-600C-4956-BF9C-0C161576D476}"/>
              </a:ext>
            </a:extLst>
          </p:cNvPr>
          <p:cNvSpPr>
            <a:spLocks noGrp="1"/>
          </p:cNvSpPr>
          <p:nvPr>
            <p:ph type="dt" sz="half" idx="10"/>
          </p:nvPr>
        </p:nvSpPr>
        <p:spPr/>
        <p:txBody>
          <a:bodyPr/>
          <a:lstStyle/>
          <a:p>
            <a:fld id="{82CF5BE2-0EEA-4CDB-8BB9-C5FCB59EA7BC}" type="datetime1">
              <a:rPr lang="ko-KR" altLang="en-US" smtClean="0"/>
              <a:t>2020-06-29</a:t>
            </a:fld>
            <a:endParaRPr lang="ko-KR" altLang="en-US"/>
          </a:p>
        </p:txBody>
      </p:sp>
      <p:sp>
        <p:nvSpPr>
          <p:cNvPr id="6" name="바닥글 개체 틀 5">
            <a:extLst>
              <a:ext uri="{FF2B5EF4-FFF2-40B4-BE49-F238E27FC236}">
                <a16:creationId xmlns:a16="http://schemas.microsoft.com/office/drawing/2014/main" id="{2A8F9E51-B028-4C1B-82ED-22C36815871F}"/>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5E585692-1369-4D35-84A0-BDED6E9C6714}"/>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486293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3DBD0CE-AD41-4C63-A1EC-31F793B4B872}"/>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4A0EF51F-FAA3-4299-AC27-E9C932A6F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6392A3C5-94A3-4F2F-8048-1F286145C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BD1A3577-674A-44F5-A277-6CD6F1CA4EAF}"/>
              </a:ext>
            </a:extLst>
          </p:cNvPr>
          <p:cNvSpPr>
            <a:spLocks noGrp="1"/>
          </p:cNvSpPr>
          <p:nvPr>
            <p:ph type="dt" sz="half" idx="10"/>
          </p:nvPr>
        </p:nvSpPr>
        <p:spPr/>
        <p:txBody>
          <a:bodyPr/>
          <a:lstStyle/>
          <a:p>
            <a:fld id="{A8F75826-8D1B-40CA-805C-F2B18EDAAA70}" type="datetime1">
              <a:rPr lang="ko-KR" altLang="en-US" smtClean="0"/>
              <a:t>2020-06-29</a:t>
            </a:fld>
            <a:endParaRPr lang="ko-KR" altLang="en-US"/>
          </a:p>
        </p:txBody>
      </p:sp>
      <p:sp>
        <p:nvSpPr>
          <p:cNvPr id="6" name="바닥글 개체 틀 5">
            <a:extLst>
              <a:ext uri="{FF2B5EF4-FFF2-40B4-BE49-F238E27FC236}">
                <a16:creationId xmlns:a16="http://schemas.microsoft.com/office/drawing/2014/main" id="{92CA2978-5770-4A32-88B2-A9A9A92A64D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2C0DE384-7E34-49BD-B757-055149EB7890}"/>
              </a:ext>
            </a:extLst>
          </p:cNvPr>
          <p:cNvSpPr>
            <a:spLocks noGrp="1"/>
          </p:cNvSpPr>
          <p:nvPr>
            <p:ph type="sldNum" sz="quarter" idx="12"/>
          </p:nvPr>
        </p:nvSpPr>
        <p:spPr/>
        <p:txBody>
          <a:body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127805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E6D6F318-6721-4CE5-8F80-A36E47AA93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CB77C9E3-A0A7-432A-88CD-ACE7B79E21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16DBA323-A2C9-4FFE-BF35-472D82F649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25943-2F12-4D98-9C4C-F9298D613568}" type="datetime1">
              <a:rPr lang="ko-KR" altLang="en-US" smtClean="0"/>
              <a:t>2020-06-29</a:t>
            </a:fld>
            <a:endParaRPr lang="ko-KR" altLang="en-US"/>
          </a:p>
        </p:txBody>
      </p:sp>
      <p:sp>
        <p:nvSpPr>
          <p:cNvPr id="5" name="바닥글 개체 틀 4">
            <a:extLst>
              <a:ext uri="{FF2B5EF4-FFF2-40B4-BE49-F238E27FC236}">
                <a16:creationId xmlns:a16="http://schemas.microsoft.com/office/drawing/2014/main" id="{D413C098-255A-4D3E-99AB-E3CB51D0A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2C4326FD-008F-4E61-9920-F8DBC0F06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AAB14-659C-495B-B4B2-DD9A364F6C9D}" type="slidenum">
              <a:rPr lang="ko-KR" altLang="en-US" smtClean="0"/>
              <a:t>‹#›</a:t>
            </a:fld>
            <a:endParaRPr lang="ko-KR" altLang="en-US"/>
          </a:p>
        </p:txBody>
      </p:sp>
    </p:spTree>
    <p:extLst>
      <p:ext uri="{BB962C8B-B14F-4D97-AF65-F5344CB8AC3E}">
        <p14:creationId xmlns:p14="http://schemas.microsoft.com/office/powerpoint/2010/main" val="367144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hyperlink" Target="https://github.com/kyuyeonpooh/objects-that-sound"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wav"/><Relationship Id="rId7" Type="http://schemas.openxmlformats.org/officeDocument/2006/relationships/image" Target="../media/image9.png"/><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2E997FE-7B1F-43C0-8EEA-305E7E6EDED3}"/>
              </a:ext>
            </a:extLst>
          </p:cNvPr>
          <p:cNvSpPr>
            <a:spLocks noGrp="1"/>
          </p:cNvSpPr>
          <p:nvPr>
            <p:ph type="ctrTitle"/>
          </p:nvPr>
        </p:nvSpPr>
        <p:spPr>
          <a:xfrm>
            <a:off x="1524000" y="2129265"/>
            <a:ext cx="9144000" cy="911142"/>
          </a:xfrm>
        </p:spPr>
        <p:txBody>
          <a:bodyPr>
            <a:noAutofit/>
          </a:bodyPr>
          <a:lstStyle/>
          <a:p>
            <a:pPr>
              <a:lnSpc>
                <a:spcPct val="150000"/>
              </a:lnSpc>
            </a:pPr>
            <a:r>
              <a:rPr lang="en-US" altLang="ko-KR" sz="4400" dirty="0">
                <a:latin typeface="Times New Roman" panose="02020603050405020304" pitchFamily="18" charset="0"/>
                <a:cs typeface="Times New Roman" panose="02020603050405020304" pitchFamily="18" charset="0"/>
              </a:rPr>
              <a:t>Final</a:t>
            </a:r>
            <a:r>
              <a:rPr lang="ko-KR" altLang="en-US" sz="4400" dirty="0">
                <a:latin typeface="Times New Roman" panose="02020603050405020304" pitchFamily="18" charset="0"/>
                <a:cs typeface="Times New Roman" panose="02020603050405020304" pitchFamily="18" charset="0"/>
              </a:rPr>
              <a:t> </a:t>
            </a:r>
            <a:r>
              <a:rPr lang="en-US" altLang="ko-KR" sz="4400" dirty="0">
                <a:latin typeface="Times New Roman" panose="02020603050405020304" pitchFamily="18" charset="0"/>
                <a:cs typeface="Times New Roman" panose="02020603050405020304" pitchFamily="18" charset="0"/>
              </a:rPr>
              <a:t>presentation</a:t>
            </a:r>
            <a:endParaRPr lang="ko-KR" altLang="en-US" sz="4400" dirty="0">
              <a:latin typeface="Times New Roman" panose="02020603050405020304" pitchFamily="18" charset="0"/>
              <a:cs typeface="Times New Roman" panose="02020603050405020304" pitchFamily="18" charset="0"/>
            </a:endParaRPr>
          </a:p>
        </p:txBody>
      </p:sp>
      <p:sp>
        <p:nvSpPr>
          <p:cNvPr id="3" name="부제목 2">
            <a:extLst>
              <a:ext uri="{FF2B5EF4-FFF2-40B4-BE49-F238E27FC236}">
                <a16:creationId xmlns:a16="http://schemas.microsoft.com/office/drawing/2014/main" id="{B29C2CFB-9CFB-45A3-953F-AEF1AA7135C4}"/>
              </a:ext>
            </a:extLst>
          </p:cNvPr>
          <p:cNvSpPr>
            <a:spLocks noGrp="1"/>
          </p:cNvSpPr>
          <p:nvPr>
            <p:ph type="subTitle" idx="1"/>
          </p:nvPr>
        </p:nvSpPr>
        <p:spPr>
          <a:xfrm>
            <a:off x="1524000" y="3726040"/>
            <a:ext cx="9144000" cy="1655762"/>
          </a:xfrm>
        </p:spPr>
        <p:txBody>
          <a:bodyPr/>
          <a:lstStyle/>
          <a:p>
            <a:r>
              <a:rPr lang="en-US" altLang="ko-KR" dirty="0">
                <a:latin typeface="Times New Roman" panose="02020603050405020304" pitchFamily="18" charset="0"/>
                <a:cs typeface="Times New Roman" panose="02020603050405020304" pitchFamily="18" charset="0"/>
              </a:rPr>
              <a:t>2020. 06. 29.</a:t>
            </a:r>
          </a:p>
          <a:p>
            <a:r>
              <a:rPr lang="en-US" altLang="ko-KR" dirty="0" err="1">
                <a:latin typeface="Times New Roman" panose="02020603050405020304" pitchFamily="18" charset="0"/>
                <a:cs typeface="Times New Roman" panose="02020603050405020304" pitchFamily="18" charset="0"/>
              </a:rPr>
              <a:t>Hyeongyeol</a:t>
            </a:r>
            <a:r>
              <a:rPr lang="en-US" altLang="ko-KR" dirty="0">
                <a:latin typeface="Times New Roman" panose="02020603050405020304" pitchFamily="18" charset="0"/>
                <a:cs typeface="Times New Roman" panose="02020603050405020304" pitchFamily="18" charset="0"/>
              </a:rPr>
              <a:t> Ryu, </a:t>
            </a:r>
            <a:r>
              <a:rPr lang="en-US" altLang="ko-KR" dirty="0" err="1">
                <a:latin typeface="Times New Roman" panose="02020603050405020304" pitchFamily="18" charset="0"/>
                <a:cs typeface="Times New Roman" panose="02020603050405020304" pitchFamily="18" charset="0"/>
              </a:rPr>
              <a:t>Kyuyeon</a:t>
            </a:r>
            <a:r>
              <a:rPr lang="en-US" altLang="ko-KR" dirty="0">
                <a:latin typeface="Times New Roman" panose="02020603050405020304" pitchFamily="18" charset="0"/>
                <a:cs typeface="Times New Roman" panose="02020603050405020304" pitchFamily="18" charset="0"/>
              </a:rPr>
              <a:t> Kim, Yeonjae Kim</a:t>
            </a:r>
            <a:endParaRPr lang="ko-K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56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Introduction</a:t>
            </a:r>
            <a:endParaRPr lang="ko-KR" altLang="en-US" dirty="0"/>
          </a:p>
        </p:txBody>
      </p:sp>
      <p:cxnSp>
        <p:nvCxnSpPr>
          <p:cNvPr id="8" name="직선 연결선 7">
            <a:extLst>
              <a:ext uri="{FF2B5EF4-FFF2-40B4-BE49-F238E27FC236}">
                <a16:creationId xmlns:a16="http://schemas.microsoft.com/office/drawing/2014/main" id="{05500B6C-E3F5-44C5-972E-0FA1C9D0969B}"/>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 name="직선 연결선 16">
            <a:extLst>
              <a:ext uri="{FF2B5EF4-FFF2-40B4-BE49-F238E27FC236}">
                <a16:creationId xmlns:a16="http://schemas.microsoft.com/office/drawing/2014/main" id="{DEFC6179-7031-42EA-8086-F55F00082B44}"/>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직사각형 17">
            <a:extLst>
              <a:ext uri="{FF2B5EF4-FFF2-40B4-BE49-F238E27FC236}">
                <a16:creationId xmlns:a16="http://schemas.microsoft.com/office/drawing/2014/main" id="{356E2AA6-9653-4C68-B56E-D82220B7F63E}"/>
              </a:ext>
            </a:extLst>
          </p:cNvPr>
          <p:cNvSpPr/>
          <p:nvPr/>
        </p:nvSpPr>
        <p:spPr>
          <a:xfrm>
            <a:off x="331066" y="1400352"/>
            <a:ext cx="11632334" cy="2308324"/>
          </a:xfrm>
          <a:prstGeom prst="rect">
            <a:avLst/>
          </a:prstGeom>
        </p:spPr>
        <p:txBody>
          <a:bodyPr wrap="square">
            <a:spAutoFit/>
          </a:bodyPr>
          <a:lstStyle/>
          <a:p>
            <a:r>
              <a:rPr lang="en-US" altLang="ko-KR" sz="2400" b="1" dirty="0">
                <a:latin typeface="Times New Roman" panose="02020603050405020304" pitchFamily="18" charset="0"/>
                <a:cs typeface="Times New Roman" panose="02020603050405020304" pitchFamily="18" charset="0"/>
              </a:rPr>
              <a:t>Problem?</a:t>
            </a:r>
          </a:p>
          <a:p>
            <a:endParaRPr lang="en-US" altLang="ko-KR" sz="2400" dirty="0">
              <a:latin typeface="Times New Roman" panose="02020603050405020304" pitchFamily="18" charset="0"/>
              <a:cs typeface="Times New Roman" panose="02020603050405020304" pitchFamily="18" charset="0"/>
            </a:endParaRPr>
          </a:p>
          <a:p>
            <a:r>
              <a:rPr lang="en-US" altLang="ko-KR" sz="2400" dirty="0">
                <a:latin typeface="Times New Roman" panose="02020603050405020304" pitchFamily="18" charset="0"/>
                <a:cs typeface="Times New Roman" panose="02020603050405020304" pitchFamily="18" charset="0"/>
              </a:rPr>
              <a:t>Like other prior works, only considered very limited object classes (ex. musical instruments).</a:t>
            </a:r>
          </a:p>
          <a:p>
            <a:endParaRPr lang="en-US" altLang="ko-KR" sz="2400" dirty="0">
              <a:latin typeface="Times New Roman" panose="02020603050405020304" pitchFamily="18" charset="0"/>
              <a:cs typeface="Times New Roman" panose="02020603050405020304" pitchFamily="18" charset="0"/>
            </a:endParaRPr>
          </a:p>
          <a:p>
            <a:endParaRPr lang="en-US" altLang="ko-KR" sz="2400" dirty="0">
              <a:latin typeface="Times New Roman" panose="02020603050405020304" pitchFamily="18" charset="0"/>
              <a:cs typeface="Times New Roman" panose="02020603050405020304" pitchFamily="18" charset="0"/>
            </a:endParaRPr>
          </a:p>
          <a:p>
            <a:endParaRPr lang="ko-KR" altLang="en-US" sz="2400" dirty="0">
              <a:latin typeface="Times New Roman" panose="02020603050405020304" pitchFamily="18" charset="0"/>
              <a:cs typeface="Times New Roman" panose="02020603050405020304" pitchFamily="18" charset="0"/>
            </a:endParaRPr>
          </a:p>
        </p:txBody>
      </p:sp>
      <p:sp>
        <p:nvSpPr>
          <p:cNvPr id="20" name="슬라이드 번호 개체 틀 16">
            <a:extLst>
              <a:ext uri="{FF2B5EF4-FFF2-40B4-BE49-F238E27FC236}">
                <a16:creationId xmlns:a16="http://schemas.microsoft.com/office/drawing/2014/main" id="{D2EC5E10-0D16-4B54-936A-2F2E6B598EC7}"/>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10</a:t>
            </a:fld>
            <a:endParaRPr lang="ko-KR" altLang="en-US"/>
          </a:p>
        </p:txBody>
      </p:sp>
      <p:sp>
        <p:nvSpPr>
          <p:cNvPr id="9" name="화살표: 오른쪽 8">
            <a:extLst>
              <a:ext uri="{FF2B5EF4-FFF2-40B4-BE49-F238E27FC236}">
                <a16:creationId xmlns:a16="http://schemas.microsoft.com/office/drawing/2014/main" id="{4E6B14DE-739E-4AB6-B568-796694F9AD4C}"/>
              </a:ext>
            </a:extLst>
          </p:cNvPr>
          <p:cNvSpPr/>
          <p:nvPr/>
        </p:nvSpPr>
        <p:spPr>
          <a:xfrm rot="5400000">
            <a:off x="1600347" y="2686612"/>
            <a:ext cx="825776" cy="204412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3200" b="1" dirty="0">
              <a:latin typeface="Times New Roman" panose="02020603050405020304" pitchFamily="18" charset="0"/>
              <a:cs typeface="Times New Roman" panose="02020603050405020304" pitchFamily="18" charset="0"/>
            </a:endParaRPr>
          </a:p>
        </p:txBody>
      </p:sp>
      <p:sp>
        <p:nvSpPr>
          <p:cNvPr id="10" name="직사각형 9">
            <a:extLst>
              <a:ext uri="{FF2B5EF4-FFF2-40B4-BE49-F238E27FC236}">
                <a16:creationId xmlns:a16="http://schemas.microsoft.com/office/drawing/2014/main" id="{0B6D8C66-2E87-46EA-9E20-186B20DE5160}"/>
              </a:ext>
            </a:extLst>
          </p:cNvPr>
          <p:cNvSpPr/>
          <p:nvPr/>
        </p:nvSpPr>
        <p:spPr>
          <a:xfrm>
            <a:off x="331066" y="4672818"/>
            <a:ext cx="11632334" cy="1569660"/>
          </a:xfrm>
          <a:prstGeom prst="rect">
            <a:avLst/>
          </a:prstGeom>
        </p:spPr>
        <p:txBody>
          <a:bodyPr wrap="square">
            <a:spAutoFit/>
          </a:bodyPr>
          <a:lstStyle/>
          <a:p>
            <a:r>
              <a:rPr lang="en-US" altLang="ko-KR" sz="2400" b="1" dirty="0">
                <a:latin typeface="Times New Roman" panose="02020603050405020304" pitchFamily="18" charset="0"/>
                <a:cs typeface="Times New Roman" panose="02020603050405020304" pitchFamily="18" charset="0"/>
              </a:rPr>
              <a:t>We tackle this limitation!</a:t>
            </a:r>
          </a:p>
          <a:p>
            <a:endParaRPr lang="en-US" altLang="ko-KR" sz="2400" dirty="0">
              <a:latin typeface="Times New Roman" panose="02020603050405020304" pitchFamily="18" charset="0"/>
              <a:cs typeface="Times New Roman" panose="02020603050405020304" pitchFamily="18" charset="0"/>
            </a:endParaRPr>
          </a:p>
          <a:p>
            <a:r>
              <a:rPr lang="en-US" altLang="ko-KR" sz="2400" dirty="0">
                <a:latin typeface="Times New Roman" panose="02020603050405020304" pitchFamily="18" charset="0"/>
                <a:cs typeface="Times New Roman" panose="02020603050405020304" pitchFamily="18" charset="0"/>
              </a:rPr>
              <a:t>Generalize target data to overall objects so that we can learn audio-image embeddings from any object classes. </a:t>
            </a:r>
          </a:p>
        </p:txBody>
      </p:sp>
    </p:spTree>
    <p:extLst>
      <p:ext uri="{BB962C8B-B14F-4D97-AF65-F5344CB8AC3E}">
        <p14:creationId xmlns:p14="http://schemas.microsoft.com/office/powerpoint/2010/main" val="132810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Approach</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11</a:t>
            </a:fld>
            <a:endParaRPr lang="ko-KR" altLang="en-US"/>
          </a:p>
        </p:txBody>
      </p:sp>
      <p:sp>
        <p:nvSpPr>
          <p:cNvPr id="8" name="직사각형 7">
            <a:extLst>
              <a:ext uri="{FF2B5EF4-FFF2-40B4-BE49-F238E27FC236}">
                <a16:creationId xmlns:a16="http://schemas.microsoft.com/office/drawing/2014/main" id="{44EE7C07-5368-4EA9-9083-9BDBFA80F23F}"/>
              </a:ext>
            </a:extLst>
          </p:cNvPr>
          <p:cNvSpPr/>
          <p:nvPr/>
        </p:nvSpPr>
        <p:spPr>
          <a:xfrm>
            <a:off x="331066" y="1400352"/>
            <a:ext cx="5460134" cy="4930645"/>
          </a:xfrm>
          <a:prstGeom prst="rect">
            <a:avLst/>
          </a:prstGeom>
        </p:spPr>
        <p:txBody>
          <a:bodyPr wrap="square">
            <a:spAutoFit/>
          </a:bodyPr>
          <a:lstStyle/>
          <a:p>
            <a:pPr>
              <a:lnSpc>
                <a:spcPct val="150000"/>
              </a:lnSpc>
            </a:pPr>
            <a:r>
              <a:rPr lang="en-US" altLang="ko-KR" sz="2400" dirty="0">
                <a:latin typeface="Times New Roman" panose="02020603050405020304" pitchFamily="18" charset="0"/>
                <a:cs typeface="Times New Roman" panose="02020603050405020304" pitchFamily="18" charset="0"/>
              </a:rPr>
              <a:t>1.   Replicate target paper</a:t>
            </a:r>
          </a:p>
          <a:p>
            <a:pPr marL="914400" lvl="1" indent="-457200">
              <a:lnSpc>
                <a:spcPct val="150000"/>
              </a:lnSpc>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AVE-Net</a:t>
            </a:r>
          </a:p>
          <a:p>
            <a:pPr marL="914400" lvl="1" indent="-457200">
              <a:lnSpc>
                <a:spcPct val="150000"/>
              </a:lnSpc>
              <a:buFont typeface="Arial" panose="020B0604020202020204" pitchFamily="34" charset="0"/>
              <a:buChar char="•"/>
            </a:pPr>
            <a:r>
              <a:rPr lang="en-US" altLang="ko-KR" sz="2000" dirty="0">
                <a:latin typeface="Times New Roman" panose="02020603050405020304" pitchFamily="18" charset="0"/>
                <a:cs typeface="Times New Roman" panose="02020603050405020304" pitchFamily="18" charset="0"/>
              </a:rPr>
              <a:t>AVOL-Net</a:t>
            </a:r>
          </a:p>
          <a:p>
            <a:pPr>
              <a:lnSpc>
                <a:spcPct val="150000"/>
              </a:lnSpc>
            </a:pPr>
            <a:r>
              <a:rPr lang="en-US" altLang="ko-KR" sz="2400" dirty="0">
                <a:latin typeface="Times New Roman" panose="02020603050405020304" pitchFamily="18" charset="0"/>
                <a:cs typeface="Times New Roman" panose="02020603050405020304" pitchFamily="18" charset="0"/>
              </a:rPr>
              <a:t>2.   Collect datasets</a:t>
            </a:r>
          </a:p>
          <a:p>
            <a:pPr marL="914400" lvl="1" indent="-457200">
              <a:lnSpc>
                <a:spcPct val="150000"/>
              </a:lnSpc>
              <a:buFont typeface="Arial" panose="020B0604020202020204" pitchFamily="34" charset="0"/>
              <a:buChar char="•"/>
            </a:pPr>
            <a:r>
              <a:rPr lang="en-US" altLang="ko-KR" sz="2000" dirty="0">
                <a:solidFill>
                  <a:prstClr val="black"/>
                </a:solidFill>
                <a:latin typeface="Times New Roman" panose="02020603050405020304" pitchFamily="18" charset="0"/>
                <a:cs typeface="Times New Roman" panose="02020603050405020304" pitchFamily="18" charset="0"/>
              </a:rPr>
              <a:t>AudioSet dataset</a:t>
            </a:r>
          </a:p>
          <a:p>
            <a:pPr marL="914400" lvl="1" indent="-457200">
              <a:lnSpc>
                <a:spcPct val="150000"/>
              </a:lnSpc>
              <a:buFont typeface="Arial" panose="020B0604020202020204" pitchFamily="34" charset="0"/>
              <a:buChar char="•"/>
            </a:pPr>
            <a:r>
              <a:rPr lang="en-US" altLang="ko-KR" sz="2000" dirty="0">
                <a:solidFill>
                  <a:prstClr val="black"/>
                </a:solidFill>
                <a:latin typeface="Times New Roman" panose="02020603050405020304" pitchFamily="18" charset="0"/>
                <a:cs typeface="Times New Roman" panose="02020603050405020304" pitchFamily="18" charset="0"/>
              </a:rPr>
              <a:t>AVE dataset</a:t>
            </a:r>
            <a:endParaRPr lang="en-US" altLang="ko-KR" sz="2400" dirty="0">
              <a:latin typeface="Times New Roman" panose="02020603050405020304" pitchFamily="18" charset="0"/>
              <a:cs typeface="Times New Roman" panose="02020603050405020304" pitchFamily="18" charset="0"/>
            </a:endParaRPr>
          </a:p>
          <a:p>
            <a:pPr>
              <a:lnSpc>
                <a:spcPct val="150000"/>
              </a:lnSpc>
            </a:pPr>
            <a:r>
              <a:rPr lang="en-US" altLang="ko-KR" sz="2400" dirty="0">
                <a:latin typeface="Times New Roman" panose="02020603050405020304" pitchFamily="18" charset="0"/>
                <a:cs typeface="Times New Roman" panose="02020603050405020304" pitchFamily="18" charset="0"/>
              </a:rPr>
              <a:t>3.   Apply data augmentation</a:t>
            </a:r>
          </a:p>
          <a:p>
            <a:pPr marL="914400" lvl="1" indent="-457200">
              <a:lnSpc>
                <a:spcPct val="150000"/>
              </a:lnSpc>
              <a:buFont typeface="Arial" panose="020B0604020202020204" pitchFamily="34" charset="0"/>
              <a:buChar char="•"/>
            </a:pPr>
            <a:r>
              <a:rPr lang="en-US" altLang="ko-KR" sz="2000" dirty="0">
                <a:solidFill>
                  <a:prstClr val="black"/>
                </a:solidFill>
                <a:latin typeface="Times New Roman" panose="02020603050405020304" pitchFamily="18" charset="0"/>
                <a:cs typeface="Times New Roman" panose="02020603050405020304" pitchFamily="18" charset="0"/>
              </a:rPr>
              <a:t>Image: Random flip / crop / color-jitter</a:t>
            </a:r>
          </a:p>
          <a:p>
            <a:pPr marL="914400" lvl="1" indent="-457200">
              <a:lnSpc>
                <a:spcPct val="150000"/>
              </a:lnSpc>
              <a:buFont typeface="Arial" panose="020B0604020202020204" pitchFamily="34" charset="0"/>
              <a:buChar char="•"/>
            </a:pPr>
            <a:r>
              <a:rPr lang="en-US" altLang="ko-KR" sz="2000" dirty="0">
                <a:solidFill>
                  <a:prstClr val="black"/>
                </a:solidFill>
                <a:latin typeface="Times New Roman" panose="02020603050405020304" pitchFamily="18" charset="0"/>
                <a:cs typeface="Times New Roman" panose="02020603050405020304" pitchFamily="18" charset="0"/>
              </a:rPr>
              <a:t>Audio: Spectrogram (frequency of an audio signal)</a:t>
            </a:r>
            <a:endParaRPr lang="en-US" altLang="ko-KR" sz="2400" dirty="0">
              <a:latin typeface="Times New Roman" panose="02020603050405020304" pitchFamily="18" charset="0"/>
              <a:cs typeface="Times New Roman" panose="02020603050405020304" pitchFamily="18" charset="0"/>
            </a:endParaRPr>
          </a:p>
        </p:txBody>
      </p:sp>
      <p:sp>
        <p:nvSpPr>
          <p:cNvPr id="9" name="직사각형 8">
            <a:extLst>
              <a:ext uri="{FF2B5EF4-FFF2-40B4-BE49-F238E27FC236}">
                <a16:creationId xmlns:a16="http://schemas.microsoft.com/office/drawing/2014/main" id="{03E45C08-F62F-4C2F-A572-C89CDEA913D6}"/>
              </a:ext>
            </a:extLst>
          </p:cNvPr>
          <p:cNvSpPr/>
          <p:nvPr/>
        </p:nvSpPr>
        <p:spPr>
          <a:xfrm>
            <a:off x="6096000" y="1400352"/>
            <a:ext cx="5460134" cy="1975990"/>
          </a:xfrm>
          <a:prstGeom prst="rect">
            <a:avLst/>
          </a:prstGeom>
        </p:spPr>
        <p:txBody>
          <a:bodyPr wrap="square">
            <a:spAutoFit/>
          </a:bodyPr>
          <a:lstStyle/>
          <a:p>
            <a:pPr marL="457200" indent="-457200">
              <a:lnSpc>
                <a:spcPct val="150000"/>
              </a:lnSpc>
              <a:buAutoNum type="arabicPeriod" startAt="4"/>
            </a:pPr>
            <a:r>
              <a:rPr lang="en-US" altLang="ko-KR" sz="2400" dirty="0">
                <a:latin typeface="Times New Roman" panose="02020603050405020304" pitchFamily="18" charset="0"/>
                <a:cs typeface="Times New Roman" panose="02020603050405020304" pitchFamily="18" charset="0"/>
              </a:rPr>
              <a:t>Training &amp; evaluation</a:t>
            </a:r>
          </a:p>
          <a:p>
            <a:pPr marL="800100" lvl="1" indent="-342900">
              <a:lnSpc>
                <a:spcPct val="150000"/>
              </a:lnSpc>
              <a:buFont typeface="Arial" panose="020B0604020202020204" pitchFamily="34" charset="0"/>
              <a:buChar char="•"/>
            </a:pPr>
            <a:r>
              <a:rPr lang="en-US" altLang="ko-KR" sz="2000" dirty="0">
                <a:solidFill>
                  <a:prstClr val="black"/>
                </a:solidFill>
                <a:latin typeface="Times New Roman" panose="02020603050405020304" pitchFamily="18" charset="0"/>
                <a:cs typeface="Times New Roman" panose="02020603050405020304" pitchFamily="18" charset="0"/>
              </a:rPr>
              <a:t>Audio-visual correspondence (AVC)</a:t>
            </a:r>
          </a:p>
          <a:p>
            <a:pPr marL="800100" lvl="1" indent="-342900">
              <a:lnSpc>
                <a:spcPct val="150000"/>
              </a:lnSpc>
              <a:buFont typeface="Arial" panose="020B0604020202020204" pitchFamily="34" charset="0"/>
              <a:buChar char="•"/>
            </a:pPr>
            <a:r>
              <a:rPr lang="en-US" altLang="ko-KR" sz="2000" dirty="0">
                <a:solidFill>
                  <a:prstClr val="black"/>
                </a:solidFill>
                <a:latin typeface="Times New Roman" panose="02020603050405020304" pitchFamily="18" charset="0"/>
                <a:cs typeface="Times New Roman" panose="02020603050405020304" pitchFamily="18" charset="0"/>
              </a:rPr>
              <a:t>Cross-modal retrieval</a:t>
            </a:r>
          </a:p>
          <a:p>
            <a:pPr marL="800100" lvl="1" indent="-342900">
              <a:lnSpc>
                <a:spcPct val="150000"/>
              </a:lnSpc>
              <a:buFont typeface="Arial" panose="020B0604020202020204" pitchFamily="34" charset="0"/>
              <a:buChar char="•"/>
            </a:pPr>
            <a:r>
              <a:rPr lang="en-US" altLang="ko-KR" sz="2000" dirty="0">
                <a:solidFill>
                  <a:prstClr val="black"/>
                </a:solidFill>
                <a:latin typeface="Times New Roman" panose="02020603050405020304" pitchFamily="18" charset="0"/>
                <a:cs typeface="Times New Roman" panose="02020603050405020304" pitchFamily="18" charset="0"/>
              </a:rPr>
              <a:t>Sound localization</a:t>
            </a:r>
            <a:endParaRPr lang="en-US" altLang="ko-K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283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Self-supervised? How?</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12</a:t>
            </a:fld>
            <a:endParaRPr lang="ko-KR" altLang="en-US"/>
          </a:p>
        </p:txBody>
      </p:sp>
      <p:sp>
        <p:nvSpPr>
          <p:cNvPr id="10" name="직사각형 9">
            <a:extLst>
              <a:ext uri="{FF2B5EF4-FFF2-40B4-BE49-F238E27FC236}">
                <a16:creationId xmlns:a16="http://schemas.microsoft.com/office/drawing/2014/main" id="{15DABC7B-70E0-4B66-B9B8-ECE3B959DE56}"/>
              </a:ext>
            </a:extLst>
          </p:cNvPr>
          <p:cNvSpPr/>
          <p:nvPr/>
        </p:nvSpPr>
        <p:spPr>
          <a:xfrm>
            <a:off x="626183" y="1539999"/>
            <a:ext cx="7025901" cy="461665"/>
          </a:xfrm>
          <a:prstGeom prst="rect">
            <a:avLst/>
          </a:prstGeom>
        </p:spPr>
        <p:txBody>
          <a:bodyPr wrap="square">
            <a:spAutoFit/>
          </a:bodyPr>
          <a:lstStyle/>
          <a:p>
            <a:r>
              <a:rPr lang="en-US" altLang="ko-KR" sz="2400" b="1" dirty="0">
                <a:latin typeface="Times New Roman" panose="02020603050405020304" pitchFamily="18" charset="0"/>
                <a:cs typeface="Times New Roman" panose="02020603050405020304" pitchFamily="18" charset="0"/>
              </a:rPr>
              <a:t>Pretext task: </a:t>
            </a:r>
            <a:r>
              <a:rPr lang="en-US" altLang="ko-KR" sz="2400" dirty="0">
                <a:latin typeface="Times New Roman" panose="02020603050405020304" pitchFamily="18" charset="0"/>
                <a:cs typeface="Times New Roman" panose="02020603050405020304" pitchFamily="18" charset="0"/>
              </a:rPr>
              <a:t>Correspondence!</a:t>
            </a:r>
          </a:p>
        </p:txBody>
      </p:sp>
      <p:pic>
        <p:nvPicPr>
          <p:cNvPr id="2" name="그림 1">
            <a:extLst>
              <a:ext uri="{FF2B5EF4-FFF2-40B4-BE49-F238E27FC236}">
                <a16:creationId xmlns:a16="http://schemas.microsoft.com/office/drawing/2014/main" id="{F6F26BA4-33ED-4CE7-BCE6-F1B09261ED7A}"/>
              </a:ext>
            </a:extLst>
          </p:cNvPr>
          <p:cNvPicPr>
            <a:picLocks noChangeAspect="1"/>
          </p:cNvPicPr>
          <p:nvPr/>
        </p:nvPicPr>
        <p:blipFill>
          <a:blip r:embed="rId3"/>
          <a:stretch>
            <a:fillRect/>
          </a:stretch>
        </p:blipFill>
        <p:spPr>
          <a:xfrm>
            <a:off x="3215640" y="2234012"/>
            <a:ext cx="7729086" cy="3958408"/>
          </a:xfrm>
          <a:prstGeom prst="rect">
            <a:avLst/>
          </a:prstGeom>
        </p:spPr>
      </p:pic>
      <p:cxnSp>
        <p:nvCxnSpPr>
          <p:cNvPr id="11" name="직선 화살표 연결선 10">
            <a:extLst>
              <a:ext uri="{FF2B5EF4-FFF2-40B4-BE49-F238E27FC236}">
                <a16:creationId xmlns:a16="http://schemas.microsoft.com/office/drawing/2014/main" id="{C05F806F-5191-4F29-959C-461C130C4A97}"/>
              </a:ext>
            </a:extLst>
          </p:cNvPr>
          <p:cNvCxnSpPr/>
          <p:nvPr/>
        </p:nvCxnSpPr>
        <p:spPr>
          <a:xfrm>
            <a:off x="2512194" y="5274644"/>
            <a:ext cx="48126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8B459692-3310-440A-849D-FA937337B7C9}"/>
              </a:ext>
            </a:extLst>
          </p:cNvPr>
          <p:cNvSpPr txBox="1"/>
          <p:nvPr/>
        </p:nvSpPr>
        <p:spPr>
          <a:xfrm>
            <a:off x="750769" y="2921168"/>
            <a:ext cx="1867301" cy="646331"/>
          </a:xfrm>
          <a:prstGeom prst="rect">
            <a:avLst/>
          </a:prstGeom>
          <a:noFill/>
        </p:spPr>
        <p:txBody>
          <a:bodyPr wrap="square" rtlCol="0">
            <a:spAutoFit/>
          </a:bodyPr>
          <a:lstStyle/>
          <a:p>
            <a:pPr algn="ctr"/>
            <a:r>
              <a:rPr lang="en-US" altLang="ko-KR" dirty="0">
                <a:latin typeface="Calibri" panose="020F0502020204030204" pitchFamily="34" charset="0"/>
                <a:cs typeface="Calibri" panose="020F0502020204030204" pitchFamily="34" charset="0"/>
              </a:rPr>
              <a:t>Given video to</a:t>
            </a:r>
            <a:br>
              <a:rPr lang="en-US" altLang="ko-KR" dirty="0">
                <a:latin typeface="Calibri" panose="020F0502020204030204" pitchFamily="34" charset="0"/>
                <a:cs typeface="Calibri" panose="020F0502020204030204" pitchFamily="34" charset="0"/>
              </a:rPr>
            </a:br>
            <a:r>
              <a:rPr lang="en-US" altLang="ko-KR" dirty="0">
                <a:latin typeface="Calibri" panose="020F0502020204030204" pitchFamily="34" charset="0"/>
                <a:cs typeface="Calibri" panose="020F0502020204030204" pitchFamily="34" charset="0"/>
              </a:rPr>
              <a:t>generate sample</a:t>
            </a:r>
          </a:p>
        </p:txBody>
      </p:sp>
      <p:cxnSp>
        <p:nvCxnSpPr>
          <p:cNvPr id="15" name="직선 화살표 연결선 14">
            <a:extLst>
              <a:ext uri="{FF2B5EF4-FFF2-40B4-BE49-F238E27FC236}">
                <a16:creationId xmlns:a16="http://schemas.microsoft.com/office/drawing/2014/main" id="{632E1A14-F054-444B-ADE5-5ADA9969C3D3}"/>
              </a:ext>
            </a:extLst>
          </p:cNvPr>
          <p:cNvCxnSpPr/>
          <p:nvPr/>
        </p:nvCxnSpPr>
        <p:spPr>
          <a:xfrm>
            <a:off x="2512194" y="3244334"/>
            <a:ext cx="48126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AF2AF19C-465A-464A-A5FE-7DE17D152E4E}"/>
              </a:ext>
            </a:extLst>
          </p:cNvPr>
          <p:cNvSpPr txBox="1"/>
          <p:nvPr/>
        </p:nvSpPr>
        <p:spPr>
          <a:xfrm>
            <a:off x="885524" y="4951478"/>
            <a:ext cx="1867301" cy="646331"/>
          </a:xfrm>
          <a:prstGeom prst="rect">
            <a:avLst/>
          </a:prstGeom>
          <a:noFill/>
        </p:spPr>
        <p:txBody>
          <a:bodyPr wrap="square" rtlCol="0">
            <a:spAutoFit/>
          </a:bodyPr>
          <a:lstStyle/>
          <a:p>
            <a:pPr algn="ctr"/>
            <a:r>
              <a:rPr lang="en-US" altLang="ko-KR" dirty="0">
                <a:latin typeface="Calibri" panose="020F0502020204030204" pitchFamily="34" charset="0"/>
                <a:cs typeface="Calibri" panose="020F0502020204030204" pitchFamily="34" charset="0"/>
              </a:rPr>
              <a:t>Randomly selected video</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3795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AVC Task</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13</a:t>
            </a:fld>
            <a:endParaRPr lang="ko-KR" altLang="en-US"/>
          </a:p>
        </p:txBody>
      </p:sp>
      <p:grpSp>
        <p:nvGrpSpPr>
          <p:cNvPr id="13" name="그룹 12">
            <a:extLst>
              <a:ext uri="{FF2B5EF4-FFF2-40B4-BE49-F238E27FC236}">
                <a16:creationId xmlns:a16="http://schemas.microsoft.com/office/drawing/2014/main" id="{8B0D82BC-1817-49CB-B896-56A59D39B4F8}"/>
              </a:ext>
            </a:extLst>
          </p:cNvPr>
          <p:cNvGrpSpPr/>
          <p:nvPr/>
        </p:nvGrpSpPr>
        <p:grpSpPr>
          <a:xfrm>
            <a:off x="4728593" y="1607709"/>
            <a:ext cx="2545228" cy="4371441"/>
            <a:chOff x="551229" y="2052436"/>
            <a:chExt cx="2545228" cy="4371441"/>
          </a:xfrm>
        </p:grpSpPr>
        <p:grpSp>
          <p:nvGrpSpPr>
            <p:cNvPr id="14" name="그룹 13">
              <a:extLst>
                <a:ext uri="{FF2B5EF4-FFF2-40B4-BE49-F238E27FC236}">
                  <a16:creationId xmlns:a16="http://schemas.microsoft.com/office/drawing/2014/main" id="{418BCB6B-AFC0-436B-A854-6102807F94A0}"/>
                </a:ext>
              </a:extLst>
            </p:cNvPr>
            <p:cNvGrpSpPr/>
            <p:nvPr/>
          </p:nvGrpSpPr>
          <p:grpSpPr>
            <a:xfrm>
              <a:off x="623875" y="2052436"/>
              <a:ext cx="2472582" cy="4371441"/>
              <a:chOff x="623875" y="2052436"/>
              <a:chExt cx="2472582" cy="4371441"/>
            </a:xfrm>
          </p:grpSpPr>
          <p:grpSp>
            <p:nvGrpSpPr>
              <p:cNvPr id="18" name="그룹 17">
                <a:extLst>
                  <a:ext uri="{FF2B5EF4-FFF2-40B4-BE49-F238E27FC236}">
                    <a16:creationId xmlns:a16="http://schemas.microsoft.com/office/drawing/2014/main" id="{A0101229-D13C-40A2-AF7A-647DDEC7EA0E}"/>
                  </a:ext>
                </a:extLst>
              </p:cNvPr>
              <p:cNvGrpSpPr/>
              <p:nvPr/>
            </p:nvGrpSpPr>
            <p:grpSpPr>
              <a:xfrm>
                <a:off x="623875" y="2052436"/>
                <a:ext cx="2472582" cy="3400209"/>
                <a:chOff x="725480" y="2283569"/>
                <a:chExt cx="2472582" cy="3400209"/>
              </a:xfrm>
            </p:grpSpPr>
            <p:sp>
              <p:nvSpPr>
                <p:cNvPr id="20" name="구름 19">
                  <a:extLst>
                    <a:ext uri="{FF2B5EF4-FFF2-40B4-BE49-F238E27FC236}">
                      <a16:creationId xmlns:a16="http://schemas.microsoft.com/office/drawing/2014/main" id="{1D515F72-9BB9-4B87-BBAB-DF991399DE89}"/>
                    </a:ext>
                  </a:extLst>
                </p:cNvPr>
                <p:cNvSpPr/>
                <p:nvPr/>
              </p:nvSpPr>
              <p:spPr>
                <a:xfrm>
                  <a:off x="725480" y="3337665"/>
                  <a:ext cx="2346333" cy="1352029"/>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id="{04C99A31-EC53-4DE0-8CA1-40905104196F}"/>
                    </a:ext>
                  </a:extLst>
                </p:cNvPr>
                <p:cNvSpPr txBox="1"/>
                <p:nvPr/>
              </p:nvSpPr>
              <p:spPr>
                <a:xfrm>
                  <a:off x="725480" y="3690513"/>
                  <a:ext cx="2346333" cy="646331"/>
                </a:xfrm>
                <a:prstGeom prst="rect">
                  <a:avLst/>
                </a:prstGeom>
                <a:noFill/>
                <a:ln>
                  <a:noFill/>
                </a:ln>
              </p:spPr>
              <p:txBody>
                <a:bodyPr wrap="square" rtlCol="0">
                  <a:spAutoFit/>
                </a:bodyPr>
                <a:lstStyle/>
                <a:p>
                  <a:pPr algn="ctr"/>
                  <a:r>
                    <a:rPr lang="en-US" altLang="ko-KR" sz="3600" b="1">
                      <a:latin typeface="Calibri" panose="020F0502020204030204" pitchFamily="34" charset="0"/>
                      <a:cs typeface="Calibri" panose="020F0502020204030204" pitchFamily="34" charset="0"/>
                    </a:rPr>
                    <a:t>Model</a:t>
                  </a:r>
                  <a:endParaRPr lang="ko-KR" altLang="en-US" sz="3600" b="1">
                    <a:latin typeface="Calibri" panose="020F0502020204030204" pitchFamily="34" charset="0"/>
                    <a:cs typeface="Calibri" panose="020F0502020204030204" pitchFamily="34" charset="0"/>
                  </a:endParaRPr>
                </a:p>
              </p:txBody>
            </p:sp>
            <p:cxnSp>
              <p:nvCxnSpPr>
                <p:cNvPr id="22" name="직선 화살표 연결선 21">
                  <a:extLst>
                    <a:ext uri="{FF2B5EF4-FFF2-40B4-BE49-F238E27FC236}">
                      <a16:creationId xmlns:a16="http://schemas.microsoft.com/office/drawing/2014/main" id="{8ABDE86F-59E3-4BE0-9684-9F861E26AA4B}"/>
                    </a:ext>
                  </a:extLst>
                </p:cNvPr>
                <p:cNvCxnSpPr>
                  <a:cxnSpLocks/>
                </p:cNvCxnSpPr>
                <p:nvPr/>
              </p:nvCxnSpPr>
              <p:spPr>
                <a:xfrm flipV="1">
                  <a:off x="1114425" y="4656620"/>
                  <a:ext cx="257175" cy="3261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3" name="그림 22">
                  <a:extLst>
                    <a:ext uri="{FF2B5EF4-FFF2-40B4-BE49-F238E27FC236}">
                      <a16:creationId xmlns:a16="http://schemas.microsoft.com/office/drawing/2014/main" id="{CAB60A10-6AE0-40AE-A52A-B9E450AF3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734" y="5037450"/>
                  <a:ext cx="646328" cy="646328"/>
                </a:xfrm>
                <a:prstGeom prst="rect">
                  <a:avLst/>
                </a:prstGeom>
                <a:ln>
                  <a:noFill/>
                </a:ln>
              </p:spPr>
            </p:pic>
            <p:cxnSp>
              <p:nvCxnSpPr>
                <p:cNvPr id="24" name="직선 화살표 연결선 23">
                  <a:extLst>
                    <a:ext uri="{FF2B5EF4-FFF2-40B4-BE49-F238E27FC236}">
                      <a16:creationId xmlns:a16="http://schemas.microsoft.com/office/drawing/2014/main" id="{9306898D-BCE8-40AD-AB3D-AE1DB8516D11}"/>
                    </a:ext>
                  </a:extLst>
                </p:cNvPr>
                <p:cNvCxnSpPr>
                  <a:cxnSpLocks/>
                </p:cNvCxnSpPr>
                <p:nvPr/>
              </p:nvCxnSpPr>
              <p:spPr>
                <a:xfrm flipH="1" flipV="1">
                  <a:off x="2551734" y="4647148"/>
                  <a:ext cx="257175" cy="3261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C3932995-D89F-498C-B019-F77F8A7C9E25}"/>
                    </a:ext>
                  </a:extLst>
                </p:cNvPr>
                <p:cNvCxnSpPr>
                  <a:cxnSpLocks/>
                </p:cNvCxnSpPr>
                <p:nvPr/>
              </p:nvCxnSpPr>
              <p:spPr>
                <a:xfrm flipH="1" flipV="1">
                  <a:off x="1912933" y="2905316"/>
                  <a:ext cx="1" cy="3904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C7CC222-4FE3-434A-9B8D-8C047892F312}"/>
                    </a:ext>
                  </a:extLst>
                </p:cNvPr>
                <p:cNvSpPr txBox="1"/>
                <p:nvPr/>
              </p:nvSpPr>
              <p:spPr>
                <a:xfrm>
                  <a:off x="957264" y="2283569"/>
                  <a:ext cx="1914514" cy="523220"/>
                </a:xfrm>
                <a:prstGeom prst="rect">
                  <a:avLst/>
                </a:prstGeom>
                <a:noFill/>
                <a:ln>
                  <a:noFill/>
                </a:ln>
              </p:spPr>
              <p:txBody>
                <a:bodyPr wrap="square" rtlCol="0">
                  <a:spAutoFit/>
                </a:bodyPr>
                <a:lstStyle/>
                <a:p>
                  <a:pPr algn="ctr"/>
                  <a:r>
                    <a:rPr lang="en-US" altLang="ko-KR" sz="2800" b="1">
                      <a:solidFill>
                        <a:srgbClr val="C00000"/>
                      </a:solidFill>
                      <a:latin typeface="Calibri" panose="020F0502020204030204" pitchFamily="34" charset="0"/>
                      <a:cs typeface="Calibri" panose="020F0502020204030204" pitchFamily="34" charset="0"/>
                    </a:rPr>
                    <a:t>True</a:t>
                  </a:r>
                  <a:r>
                    <a:rPr lang="en-US" altLang="ko-KR" sz="2800" b="1">
                      <a:latin typeface="Calibri" panose="020F0502020204030204" pitchFamily="34" charset="0"/>
                      <a:cs typeface="Calibri" panose="020F0502020204030204" pitchFamily="34" charset="0"/>
                    </a:rPr>
                    <a:t> / </a:t>
                  </a:r>
                  <a:r>
                    <a:rPr lang="en-US" altLang="ko-KR" sz="2800" b="1">
                      <a:solidFill>
                        <a:schemeClr val="accent5">
                          <a:lumMod val="50000"/>
                        </a:schemeClr>
                      </a:solidFill>
                      <a:latin typeface="Calibri" panose="020F0502020204030204" pitchFamily="34" charset="0"/>
                      <a:cs typeface="Calibri" panose="020F0502020204030204" pitchFamily="34" charset="0"/>
                    </a:rPr>
                    <a:t>False</a:t>
                  </a:r>
                  <a:endParaRPr lang="ko-KR" altLang="en-US" sz="2800" b="1">
                    <a:solidFill>
                      <a:schemeClr val="accent5">
                        <a:lumMod val="50000"/>
                      </a:schemeClr>
                    </a:solidFill>
                    <a:latin typeface="Calibri" panose="020F0502020204030204" pitchFamily="34" charset="0"/>
                    <a:cs typeface="Calibri" panose="020F0502020204030204" pitchFamily="34" charset="0"/>
                  </a:endParaRPr>
                </a:p>
              </p:txBody>
            </p:sp>
          </p:grpSp>
          <p:sp>
            <p:nvSpPr>
              <p:cNvPr id="19" name="TextBox 18">
                <a:extLst>
                  <a:ext uri="{FF2B5EF4-FFF2-40B4-BE49-F238E27FC236}">
                    <a16:creationId xmlns:a16="http://schemas.microsoft.com/office/drawing/2014/main" id="{CC24DED9-4265-4B5C-AC31-580F5C07E1DA}"/>
                  </a:ext>
                </a:extLst>
              </p:cNvPr>
              <p:cNvSpPr txBox="1"/>
              <p:nvPr/>
            </p:nvSpPr>
            <p:spPr>
              <a:xfrm>
                <a:off x="682617" y="5900657"/>
                <a:ext cx="2346333" cy="523220"/>
              </a:xfrm>
              <a:prstGeom prst="rect">
                <a:avLst/>
              </a:prstGeom>
              <a:noFill/>
              <a:ln>
                <a:noFill/>
              </a:ln>
            </p:spPr>
            <p:txBody>
              <a:bodyPr wrap="square" rtlCol="0">
                <a:spAutoFit/>
              </a:bodyPr>
              <a:lstStyle/>
              <a:p>
                <a:pPr marL="457200" indent="-457200">
                  <a:buFont typeface="Arial" panose="020B0604020202020204" pitchFamily="34" charset="0"/>
                  <a:buChar char="•"/>
                </a:pPr>
                <a:r>
                  <a:rPr lang="en-US" altLang="ko-KR" sz="2800">
                    <a:latin typeface="Times New Roman" panose="02020603050405020304" pitchFamily="18" charset="0"/>
                    <a:cs typeface="Times New Roman" panose="02020603050405020304" pitchFamily="18" charset="0"/>
                  </a:rPr>
                  <a:t>Proxy task</a:t>
                </a:r>
                <a:endParaRPr lang="ko-KR" altLang="en-US" sz="2800">
                  <a:latin typeface="Times New Roman" panose="02020603050405020304" pitchFamily="18" charset="0"/>
                  <a:cs typeface="Times New Roman" panose="02020603050405020304" pitchFamily="18" charset="0"/>
                </a:endParaRPr>
              </a:p>
            </p:txBody>
          </p:sp>
        </p:grpSp>
        <p:pic>
          <p:nvPicPr>
            <p:cNvPr id="17" name="그림 16">
              <a:extLst>
                <a:ext uri="{FF2B5EF4-FFF2-40B4-BE49-F238E27FC236}">
                  <a16:creationId xmlns:a16="http://schemas.microsoft.com/office/drawing/2014/main" id="{234ABCF1-7844-4896-96BC-7C87B2BF9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229" y="4795891"/>
              <a:ext cx="718766" cy="718766"/>
            </a:xfrm>
            <a:prstGeom prst="rect">
              <a:avLst/>
            </a:prstGeom>
          </p:spPr>
        </p:pic>
      </p:grpSp>
      <p:sp>
        <p:nvSpPr>
          <p:cNvPr id="27" name="직사각형 26">
            <a:extLst>
              <a:ext uri="{FF2B5EF4-FFF2-40B4-BE49-F238E27FC236}">
                <a16:creationId xmlns:a16="http://schemas.microsoft.com/office/drawing/2014/main" id="{F9210995-6BDF-44F6-8201-79DC89A6BD1E}"/>
              </a:ext>
            </a:extLst>
          </p:cNvPr>
          <p:cNvSpPr/>
          <p:nvPr/>
        </p:nvSpPr>
        <p:spPr>
          <a:xfrm>
            <a:off x="1848388" y="1428617"/>
            <a:ext cx="3631334" cy="742511"/>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Correspond?</a:t>
            </a:r>
            <a:endParaRPr lang="en-US" altLang="ko-KR"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ADEF8E9-EE21-4277-A9D6-B226C5746C1E}"/>
              </a:ext>
            </a:extLst>
          </p:cNvPr>
          <p:cNvSpPr txBox="1"/>
          <p:nvPr/>
        </p:nvSpPr>
        <p:spPr>
          <a:xfrm>
            <a:off x="1331747" y="5486707"/>
            <a:ext cx="9675469" cy="461665"/>
          </a:xfrm>
          <a:prstGeom prst="rect">
            <a:avLst/>
          </a:prstGeom>
          <a:solidFill>
            <a:srgbClr val="FFFFFF"/>
          </a:solidFill>
        </p:spPr>
        <p:txBody>
          <a:bodyPr wrap="none" rtlCol="0">
            <a:spAutoFit/>
          </a:bodyPr>
          <a:lstStyle/>
          <a:p>
            <a:r>
              <a:rPr lang="en-US" altLang="ko-KR" sz="2400" dirty="0">
                <a:latin typeface="Calibri" panose="020F0502020204030204" pitchFamily="34" charset="0"/>
                <a:cs typeface="Calibri" panose="020F0502020204030204" pitchFamily="34" charset="0"/>
              </a:rPr>
              <a:t>AVC Task is just a</a:t>
            </a:r>
            <a:r>
              <a:rPr lang="en-US" altLang="ko-KR" sz="2400" b="1" u="sng" dirty="0">
                <a:solidFill>
                  <a:srgbClr val="FF0000"/>
                </a:solidFill>
                <a:latin typeface="Calibri" panose="020F0502020204030204" pitchFamily="34" charset="0"/>
                <a:cs typeface="Calibri" panose="020F0502020204030204" pitchFamily="34" charset="0"/>
              </a:rPr>
              <a:t> proxy </a:t>
            </a:r>
            <a:r>
              <a:rPr lang="en-US" altLang="ko-KR" sz="2400" dirty="0">
                <a:latin typeface="Calibri" panose="020F0502020204030204" pitchFamily="34" charset="0"/>
                <a:cs typeface="Calibri" panose="020F0502020204030204" pitchFamily="34" charset="0"/>
              </a:rPr>
              <a:t>for </a:t>
            </a:r>
            <a:r>
              <a:rPr lang="en-US" altLang="ko-KR" sz="2400" b="1" dirty="0">
                <a:latin typeface="Calibri" panose="020F0502020204030204" pitchFamily="34" charset="0"/>
                <a:cs typeface="Calibri" panose="020F0502020204030204" pitchFamily="34" charset="0"/>
              </a:rPr>
              <a:t>cross-modal retrieval </a:t>
            </a:r>
            <a:r>
              <a:rPr lang="en-US" altLang="ko-KR" sz="2400" dirty="0">
                <a:latin typeface="Calibri" panose="020F0502020204030204" pitchFamily="34" charset="0"/>
                <a:cs typeface="Calibri" panose="020F0502020204030204" pitchFamily="34" charset="0"/>
              </a:rPr>
              <a:t>and </a:t>
            </a:r>
            <a:r>
              <a:rPr lang="en-US" altLang="ko-KR" sz="2400" b="1" dirty="0">
                <a:latin typeface="Calibri" panose="020F0502020204030204" pitchFamily="34" charset="0"/>
                <a:cs typeface="Calibri" panose="020F0502020204030204" pitchFamily="34" charset="0"/>
              </a:rPr>
              <a:t>sound localization</a:t>
            </a:r>
            <a:r>
              <a:rPr lang="en-US" altLang="ko-KR" sz="2400" dirty="0">
                <a:latin typeface="Calibri" panose="020F0502020204030204" pitchFamily="34" charset="0"/>
                <a:cs typeface="Calibri" panose="020F0502020204030204" pitchFamily="34" charset="0"/>
              </a:rPr>
              <a:t>!!!!!</a:t>
            </a:r>
            <a:endParaRPr lang="ko-KR"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2483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Models</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14</a:t>
            </a:fld>
            <a:endParaRPr lang="ko-KR" altLang="en-US"/>
          </a:p>
        </p:txBody>
      </p:sp>
      <p:sp>
        <p:nvSpPr>
          <p:cNvPr id="8" name="직사각형 7">
            <a:extLst>
              <a:ext uri="{FF2B5EF4-FFF2-40B4-BE49-F238E27FC236}">
                <a16:creationId xmlns:a16="http://schemas.microsoft.com/office/drawing/2014/main" id="{44EE7C07-5368-4EA9-9083-9BDBFA80F23F}"/>
              </a:ext>
            </a:extLst>
          </p:cNvPr>
          <p:cNvSpPr/>
          <p:nvPr/>
        </p:nvSpPr>
        <p:spPr>
          <a:xfrm>
            <a:off x="1412304" y="1927824"/>
            <a:ext cx="3631334" cy="2219838"/>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Target Models</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AVE-Net</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AVOL-Net</a:t>
            </a:r>
          </a:p>
        </p:txBody>
      </p:sp>
      <mc:AlternateContent xmlns:mc="http://schemas.openxmlformats.org/markup-compatibility/2006" xmlns:a14="http://schemas.microsoft.com/office/drawing/2010/main">
        <mc:Choice Requires="a14">
          <p:sp>
            <p:nvSpPr>
              <p:cNvPr id="9" name="직사각형 8">
                <a:extLst>
                  <a:ext uri="{FF2B5EF4-FFF2-40B4-BE49-F238E27FC236}">
                    <a16:creationId xmlns:a16="http://schemas.microsoft.com/office/drawing/2014/main" id="{03E45C08-F62F-4C2F-A572-C89CDEA913D6}"/>
                  </a:ext>
                </a:extLst>
              </p:cNvPr>
              <p:cNvSpPr/>
              <p:nvPr/>
            </p:nvSpPr>
            <p:spPr>
              <a:xfrm>
                <a:off x="6596514" y="1927824"/>
                <a:ext cx="5460134" cy="2219838"/>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Baseline Models</a:t>
                </a:r>
              </a:p>
              <a:p>
                <a:pPr marL="342900" indent="-342900">
                  <a:lnSpc>
                    <a:spcPct val="150000"/>
                  </a:lnSpc>
                  <a:buFont typeface="Arial" panose="020B0604020202020204" pitchFamily="34" charset="0"/>
                  <a:buChar char="•"/>
                </a:pPr>
                <a14:m>
                  <m:oMath xmlns:m="http://schemas.openxmlformats.org/officeDocument/2006/math">
                    <m:sSup>
                      <m:sSupPr>
                        <m:ctrlPr>
                          <a:rPr lang="en-US" altLang="ko-KR" sz="3200" b="0" i="1" smtClean="0">
                            <a:latin typeface="Cambria Math" panose="02040503050406030204" pitchFamily="18" charset="0"/>
                            <a:cs typeface="Times New Roman" panose="02020603050405020304" pitchFamily="18" charset="0"/>
                          </a:rPr>
                        </m:ctrlPr>
                      </m:sSupPr>
                      <m:e>
                        <m:r>
                          <a:rPr lang="en-US" altLang="ko-KR" sz="3200" b="0" i="1" smtClean="0">
                            <a:latin typeface="Cambria Math" panose="02040503050406030204" pitchFamily="18" charset="0"/>
                            <a:cs typeface="Times New Roman" panose="02020603050405020304" pitchFamily="18" charset="0"/>
                          </a:rPr>
                          <m:t>𝐿</m:t>
                        </m:r>
                      </m:e>
                      <m:sup>
                        <m:r>
                          <a:rPr lang="en-US" altLang="ko-KR" sz="3200" b="0" i="1" smtClean="0">
                            <a:latin typeface="Cambria Math" panose="02040503050406030204" pitchFamily="18" charset="0"/>
                            <a:cs typeface="Times New Roman" panose="02020603050405020304" pitchFamily="18" charset="0"/>
                          </a:rPr>
                          <m:t>3</m:t>
                        </m:r>
                      </m:sup>
                    </m:sSup>
                  </m:oMath>
                </a14:m>
                <a:r>
                  <a:rPr lang="en-US" altLang="ko-KR" sz="3200" dirty="0">
                    <a:latin typeface="Times New Roman" panose="02020603050405020304" pitchFamily="18" charset="0"/>
                    <a:cs typeface="Times New Roman" panose="02020603050405020304" pitchFamily="18" charset="0"/>
                  </a:rPr>
                  <a:t>-Net</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Multisensory Network</a:t>
                </a:r>
              </a:p>
            </p:txBody>
          </p:sp>
        </mc:Choice>
        <mc:Fallback xmlns="">
          <p:sp>
            <p:nvSpPr>
              <p:cNvPr id="9" name="직사각형 8">
                <a:extLst>
                  <a:ext uri="{FF2B5EF4-FFF2-40B4-BE49-F238E27FC236}">
                    <a16:creationId xmlns:a16="http://schemas.microsoft.com/office/drawing/2014/main" id="{03E45C08-F62F-4C2F-A572-C89CDEA913D6}"/>
                  </a:ext>
                </a:extLst>
              </p:cNvPr>
              <p:cNvSpPr>
                <a:spLocks noRot="1" noChangeAspect="1" noMove="1" noResize="1" noEditPoints="1" noAdjustHandles="1" noChangeArrowheads="1" noChangeShapeType="1" noTextEdit="1"/>
              </p:cNvSpPr>
              <p:nvPr/>
            </p:nvSpPr>
            <p:spPr>
              <a:xfrm>
                <a:off x="6596514" y="1927824"/>
                <a:ext cx="5460134" cy="2219838"/>
              </a:xfrm>
              <a:prstGeom prst="rect">
                <a:avLst/>
              </a:prstGeom>
              <a:blipFill>
                <a:blip r:embed="rId3"/>
                <a:stretch>
                  <a:fillRect l="-2790" b="-7967"/>
                </a:stretch>
              </a:blipFill>
            </p:spPr>
            <p:txBody>
              <a:bodyPr/>
              <a:lstStyle/>
              <a:p>
                <a:r>
                  <a:rPr lang="ko-KR" altLang="en-US">
                    <a:noFill/>
                  </a:rPr>
                  <a:t> </a:t>
                </a:r>
              </a:p>
            </p:txBody>
          </p:sp>
        </mc:Fallback>
      </mc:AlternateContent>
      <p:cxnSp>
        <p:nvCxnSpPr>
          <p:cNvPr id="3" name="직선 연결선 2">
            <a:extLst>
              <a:ext uri="{FF2B5EF4-FFF2-40B4-BE49-F238E27FC236}">
                <a16:creationId xmlns:a16="http://schemas.microsoft.com/office/drawing/2014/main" id="{B69F250A-737D-4DCD-A90E-6D4AE9E2F174}"/>
              </a:ext>
            </a:extLst>
          </p:cNvPr>
          <p:cNvCxnSpPr/>
          <p:nvPr/>
        </p:nvCxnSpPr>
        <p:spPr>
          <a:xfrm>
            <a:off x="5521432" y="1549667"/>
            <a:ext cx="0" cy="4629751"/>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21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Models</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15</a:t>
            </a:fld>
            <a:endParaRPr lang="ko-KR" altLang="en-US"/>
          </a:p>
        </p:txBody>
      </p:sp>
      <p:sp>
        <p:nvSpPr>
          <p:cNvPr id="8" name="직사각형 7">
            <a:extLst>
              <a:ext uri="{FF2B5EF4-FFF2-40B4-BE49-F238E27FC236}">
                <a16:creationId xmlns:a16="http://schemas.microsoft.com/office/drawing/2014/main" id="{44EE7C07-5368-4EA9-9083-9BDBFA80F23F}"/>
              </a:ext>
            </a:extLst>
          </p:cNvPr>
          <p:cNvSpPr/>
          <p:nvPr/>
        </p:nvSpPr>
        <p:spPr>
          <a:xfrm>
            <a:off x="1412304" y="1927824"/>
            <a:ext cx="3631334" cy="2219838"/>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Target Models</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AVE-Net</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AVOL-Net</a:t>
            </a:r>
          </a:p>
        </p:txBody>
      </p:sp>
      <mc:AlternateContent xmlns:mc="http://schemas.openxmlformats.org/markup-compatibility/2006" xmlns:a14="http://schemas.microsoft.com/office/drawing/2010/main">
        <mc:Choice Requires="a14">
          <p:sp>
            <p:nvSpPr>
              <p:cNvPr id="9" name="직사각형 8">
                <a:extLst>
                  <a:ext uri="{FF2B5EF4-FFF2-40B4-BE49-F238E27FC236}">
                    <a16:creationId xmlns:a16="http://schemas.microsoft.com/office/drawing/2014/main" id="{03E45C08-F62F-4C2F-A572-C89CDEA913D6}"/>
                  </a:ext>
                </a:extLst>
              </p:cNvPr>
              <p:cNvSpPr/>
              <p:nvPr/>
            </p:nvSpPr>
            <p:spPr>
              <a:xfrm>
                <a:off x="6596514" y="1927824"/>
                <a:ext cx="5460134" cy="2219838"/>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Baseline Models</a:t>
                </a:r>
              </a:p>
              <a:p>
                <a:pPr marL="342900" indent="-342900">
                  <a:lnSpc>
                    <a:spcPct val="150000"/>
                  </a:lnSpc>
                  <a:buFont typeface="Arial" panose="020B0604020202020204" pitchFamily="34" charset="0"/>
                  <a:buChar char="•"/>
                </a:pPr>
                <a14:m>
                  <m:oMath xmlns:m="http://schemas.openxmlformats.org/officeDocument/2006/math">
                    <m:sSup>
                      <m:sSupPr>
                        <m:ctrlPr>
                          <a:rPr lang="en-US" altLang="ko-KR" sz="3200" b="0" i="1" smtClean="0">
                            <a:latin typeface="Cambria Math" panose="02040503050406030204" pitchFamily="18" charset="0"/>
                            <a:cs typeface="Times New Roman" panose="02020603050405020304" pitchFamily="18" charset="0"/>
                          </a:rPr>
                        </m:ctrlPr>
                      </m:sSupPr>
                      <m:e>
                        <m:r>
                          <a:rPr lang="en-US" altLang="ko-KR" sz="3200" b="0" i="1" smtClean="0">
                            <a:latin typeface="Cambria Math" panose="02040503050406030204" pitchFamily="18" charset="0"/>
                            <a:cs typeface="Times New Roman" panose="02020603050405020304" pitchFamily="18" charset="0"/>
                          </a:rPr>
                          <m:t>𝐿</m:t>
                        </m:r>
                      </m:e>
                      <m:sup>
                        <m:r>
                          <a:rPr lang="en-US" altLang="ko-KR" sz="3200" b="0" i="1" smtClean="0">
                            <a:latin typeface="Cambria Math" panose="02040503050406030204" pitchFamily="18" charset="0"/>
                            <a:cs typeface="Times New Roman" panose="02020603050405020304" pitchFamily="18" charset="0"/>
                          </a:rPr>
                          <m:t>3</m:t>
                        </m:r>
                      </m:sup>
                    </m:sSup>
                  </m:oMath>
                </a14:m>
                <a:r>
                  <a:rPr lang="en-US" altLang="ko-KR" sz="3200" dirty="0">
                    <a:latin typeface="Times New Roman" panose="02020603050405020304" pitchFamily="18" charset="0"/>
                    <a:cs typeface="Times New Roman" panose="02020603050405020304" pitchFamily="18" charset="0"/>
                  </a:rPr>
                  <a:t>-Net</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Multisensory Network</a:t>
                </a:r>
              </a:p>
            </p:txBody>
          </p:sp>
        </mc:Choice>
        <mc:Fallback xmlns="">
          <p:sp>
            <p:nvSpPr>
              <p:cNvPr id="9" name="직사각형 8">
                <a:extLst>
                  <a:ext uri="{FF2B5EF4-FFF2-40B4-BE49-F238E27FC236}">
                    <a16:creationId xmlns:a16="http://schemas.microsoft.com/office/drawing/2014/main" id="{03E45C08-F62F-4C2F-A572-C89CDEA913D6}"/>
                  </a:ext>
                </a:extLst>
              </p:cNvPr>
              <p:cNvSpPr>
                <a:spLocks noRot="1" noChangeAspect="1" noMove="1" noResize="1" noEditPoints="1" noAdjustHandles="1" noChangeArrowheads="1" noChangeShapeType="1" noTextEdit="1"/>
              </p:cNvSpPr>
              <p:nvPr/>
            </p:nvSpPr>
            <p:spPr>
              <a:xfrm>
                <a:off x="6596514" y="1927824"/>
                <a:ext cx="5460134" cy="2219838"/>
              </a:xfrm>
              <a:prstGeom prst="rect">
                <a:avLst/>
              </a:prstGeom>
              <a:blipFill>
                <a:blip r:embed="rId3"/>
                <a:stretch>
                  <a:fillRect l="-2790" b="-7967"/>
                </a:stretch>
              </a:blipFill>
            </p:spPr>
            <p:txBody>
              <a:bodyPr/>
              <a:lstStyle/>
              <a:p>
                <a:r>
                  <a:rPr lang="ko-KR" altLang="en-US">
                    <a:noFill/>
                  </a:rPr>
                  <a:t> </a:t>
                </a:r>
              </a:p>
            </p:txBody>
          </p:sp>
        </mc:Fallback>
      </mc:AlternateContent>
      <p:cxnSp>
        <p:nvCxnSpPr>
          <p:cNvPr id="3" name="직선 연결선 2">
            <a:extLst>
              <a:ext uri="{FF2B5EF4-FFF2-40B4-BE49-F238E27FC236}">
                <a16:creationId xmlns:a16="http://schemas.microsoft.com/office/drawing/2014/main" id="{B69F250A-737D-4DCD-A90E-6D4AE9E2F174}"/>
              </a:ext>
            </a:extLst>
          </p:cNvPr>
          <p:cNvCxnSpPr/>
          <p:nvPr/>
        </p:nvCxnSpPr>
        <p:spPr>
          <a:xfrm>
            <a:off x="5521432" y="1549667"/>
            <a:ext cx="0" cy="4629751"/>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자유형: 도형 11">
            <a:extLst>
              <a:ext uri="{FF2B5EF4-FFF2-40B4-BE49-F238E27FC236}">
                <a16:creationId xmlns:a16="http://schemas.microsoft.com/office/drawing/2014/main" id="{7ADEFBAE-0FB1-43D9-9753-7BCCECE18913}"/>
              </a:ext>
            </a:extLst>
          </p:cNvPr>
          <p:cNvSpPr/>
          <p:nvPr/>
        </p:nvSpPr>
        <p:spPr>
          <a:xfrm>
            <a:off x="1280160" y="2608446"/>
            <a:ext cx="8489482" cy="1790299"/>
          </a:xfrm>
          <a:custGeom>
            <a:avLst/>
            <a:gdLst>
              <a:gd name="connsiteX0" fmla="*/ 0 w 8489482"/>
              <a:gd name="connsiteY0" fmla="*/ 57752 h 1790299"/>
              <a:gd name="connsiteX1" fmla="*/ 0 w 8489482"/>
              <a:gd name="connsiteY1" fmla="*/ 1790299 h 1790299"/>
              <a:gd name="connsiteX2" fmla="*/ 3955983 w 8489482"/>
              <a:gd name="connsiteY2" fmla="*/ 1790299 h 1790299"/>
              <a:gd name="connsiteX3" fmla="*/ 3955983 w 8489482"/>
              <a:gd name="connsiteY3" fmla="*/ 875899 h 1790299"/>
              <a:gd name="connsiteX4" fmla="*/ 8489482 w 8489482"/>
              <a:gd name="connsiteY4" fmla="*/ 875899 h 1790299"/>
              <a:gd name="connsiteX5" fmla="*/ 8489482 w 8489482"/>
              <a:gd name="connsiteY5" fmla="*/ 0 h 1790299"/>
              <a:gd name="connsiteX6" fmla="*/ 0 w 8489482"/>
              <a:gd name="connsiteY6" fmla="*/ 57752 h 179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482" h="1790299">
                <a:moveTo>
                  <a:pt x="0" y="57752"/>
                </a:moveTo>
                <a:lnTo>
                  <a:pt x="0" y="1790299"/>
                </a:lnTo>
                <a:lnTo>
                  <a:pt x="3955983" y="1790299"/>
                </a:lnTo>
                <a:lnTo>
                  <a:pt x="3955983" y="875899"/>
                </a:lnTo>
                <a:lnTo>
                  <a:pt x="8489482" y="875899"/>
                </a:lnTo>
                <a:lnTo>
                  <a:pt x="8489482" y="0"/>
                </a:lnTo>
                <a:lnTo>
                  <a:pt x="0" y="57752"/>
                </a:lnTo>
                <a:close/>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TextBox 1">
            <a:extLst>
              <a:ext uri="{FF2B5EF4-FFF2-40B4-BE49-F238E27FC236}">
                <a16:creationId xmlns:a16="http://schemas.microsoft.com/office/drawing/2014/main" id="{503D2618-2A4C-4825-9DE1-AD899F424271}"/>
              </a:ext>
            </a:extLst>
          </p:cNvPr>
          <p:cNvSpPr txBox="1"/>
          <p:nvPr/>
        </p:nvSpPr>
        <p:spPr>
          <a:xfrm>
            <a:off x="2072932" y="4450958"/>
            <a:ext cx="1327864" cy="461665"/>
          </a:xfrm>
          <a:prstGeom prst="rect">
            <a:avLst/>
          </a:prstGeom>
          <a:noFill/>
        </p:spPr>
        <p:txBody>
          <a:bodyPr wrap="none" rtlCol="0">
            <a:spAutoFit/>
          </a:bodyPr>
          <a:lstStyle/>
          <a:p>
            <a:r>
              <a:rPr lang="en-US" altLang="ko-KR" sz="2400" dirty="0">
                <a:solidFill>
                  <a:srgbClr val="002060"/>
                </a:solidFill>
                <a:latin typeface="Calibri" panose="020F0502020204030204" pitchFamily="34" charset="0"/>
                <a:cs typeface="Calibri" panose="020F0502020204030204" pitchFamily="34" charset="0"/>
              </a:rPr>
              <a:t>Replicate</a:t>
            </a:r>
            <a:endParaRPr lang="ko-KR" altLang="en-US" sz="2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568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Models</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16</a:t>
            </a:fld>
            <a:endParaRPr lang="ko-KR" altLang="en-US"/>
          </a:p>
        </p:txBody>
      </p:sp>
      <p:sp>
        <p:nvSpPr>
          <p:cNvPr id="8" name="직사각형 7">
            <a:extLst>
              <a:ext uri="{FF2B5EF4-FFF2-40B4-BE49-F238E27FC236}">
                <a16:creationId xmlns:a16="http://schemas.microsoft.com/office/drawing/2014/main" id="{44EE7C07-5368-4EA9-9083-9BDBFA80F23F}"/>
              </a:ext>
            </a:extLst>
          </p:cNvPr>
          <p:cNvSpPr/>
          <p:nvPr/>
        </p:nvSpPr>
        <p:spPr>
          <a:xfrm>
            <a:off x="1412304" y="1927824"/>
            <a:ext cx="3631334" cy="2219838"/>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Target Models</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AVE-Net</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AVOL-Net</a:t>
            </a:r>
          </a:p>
        </p:txBody>
      </p:sp>
      <mc:AlternateContent xmlns:mc="http://schemas.openxmlformats.org/markup-compatibility/2006" xmlns:a14="http://schemas.microsoft.com/office/drawing/2010/main">
        <mc:Choice Requires="a14">
          <p:sp>
            <p:nvSpPr>
              <p:cNvPr id="9" name="직사각형 8">
                <a:extLst>
                  <a:ext uri="{FF2B5EF4-FFF2-40B4-BE49-F238E27FC236}">
                    <a16:creationId xmlns:a16="http://schemas.microsoft.com/office/drawing/2014/main" id="{03E45C08-F62F-4C2F-A572-C89CDEA913D6}"/>
                  </a:ext>
                </a:extLst>
              </p:cNvPr>
              <p:cNvSpPr/>
              <p:nvPr/>
            </p:nvSpPr>
            <p:spPr>
              <a:xfrm>
                <a:off x="6596514" y="1927824"/>
                <a:ext cx="5460134" cy="2219838"/>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Baseline Models</a:t>
                </a:r>
              </a:p>
              <a:p>
                <a:pPr marL="342900" indent="-342900">
                  <a:lnSpc>
                    <a:spcPct val="150000"/>
                  </a:lnSpc>
                  <a:buFont typeface="Arial" panose="020B0604020202020204" pitchFamily="34" charset="0"/>
                  <a:buChar char="•"/>
                </a:pPr>
                <a14:m>
                  <m:oMath xmlns:m="http://schemas.openxmlformats.org/officeDocument/2006/math">
                    <m:sSup>
                      <m:sSupPr>
                        <m:ctrlPr>
                          <a:rPr lang="en-US" altLang="ko-KR" sz="3200" b="0" i="1" smtClean="0">
                            <a:latin typeface="Cambria Math" panose="02040503050406030204" pitchFamily="18" charset="0"/>
                            <a:cs typeface="Times New Roman" panose="02020603050405020304" pitchFamily="18" charset="0"/>
                          </a:rPr>
                        </m:ctrlPr>
                      </m:sSupPr>
                      <m:e>
                        <m:r>
                          <a:rPr lang="en-US" altLang="ko-KR" sz="3200" b="0" i="1" smtClean="0">
                            <a:latin typeface="Cambria Math" panose="02040503050406030204" pitchFamily="18" charset="0"/>
                            <a:cs typeface="Times New Roman" panose="02020603050405020304" pitchFamily="18" charset="0"/>
                          </a:rPr>
                          <m:t>𝐿</m:t>
                        </m:r>
                      </m:e>
                      <m:sup>
                        <m:r>
                          <a:rPr lang="en-US" altLang="ko-KR" sz="3200" b="0" i="1" smtClean="0">
                            <a:latin typeface="Cambria Math" panose="02040503050406030204" pitchFamily="18" charset="0"/>
                            <a:cs typeface="Times New Roman" panose="02020603050405020304" pitchFamily="18" charset="0"/>
                          </a:rPr>
                          <m:t>3</m:t>
                        </m:r>
                      </m:sup>
                    </m:sSup>
                  </m:oMath>
                </a14:m>
                <a:r>
                  <a:rPr lang="en-US" altLang="ko-KR" sz="3200" dirty="0">
                    <a:latin typeface="Times New Roman" panose="02020603050405020304" pitchFamily="18" charset="0"/>
                    <a:cs typeface="Times New Roman" panose="02020603050405020304" pitchFamily="18" charset="0"/>
                  </a:rPr>
                  <a:t>-Net</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Multisensory Network</a:t>
                </a:r>
              </a:p>
            </p:txBody>
          </p:sp>
        </mc:Choice>
        <mc:Fallback xmlns="">
          <p:sp>
            <p:nvSpPr>
              <p:cNvPr id="9" name="직사각형 8">
                <a:extLst>
                  <a:ext uri="{FF2B5EF4-FFF2-40B4-BE49-F238E27FC236}">
                    <a16:creationId xmlns:a16="http://schemas.microsoft.com/office/drawing/2014/main" id="{03E45C08-F62F-4C2F-A572-C89CDEA913D6}"/>
                  </a:ext>
                </a:extLst>
              </p:cNvPr>
              <p:cNvSpPr>
                <a:spLocks noRot="1" noChangeAspect="1" noMove="1" noResize="1" noEditPoints="1" noAdjustHandles="1" noChangeArrowheads="1" noChangeShapeType="1" noTextEdit="1"/>
              </p:cNvSpPr>
              <p:nvPr/>
            </p:nvSpPr>
            <p:spPr>
              <a:xfrm>
                <a:off x="6596514" y="1927824"/>
                <a:ext cx="5460134" cy="2219838"/>
              </a:xfrm>
              <a:prstGeom prst="rect">
                <a:avLst/>
              </a:prstGeom>
              <a:blipFill>
                <a:blip r:embed="rId3"/>
                <a:stretch>
                  <a:fillRect l="-2790" b="-7967"/>
                </a:stretch>
              </a:blipFill>
            </p:spPr>
            <p:txBody>
              <a:bodyPr/>
              <a:lstStyle/>
              <a:p>
                <a:r>
                  <a:rPr lang="ko-KR" altLang="en-US">
                    <a:noFill/>
                  </a:rPr>
                  <a:t> </a:t>
                </a:r>
              </a:p>
            </p:txBody>
          </p:sp>
        </mc:Fallback>
      </mc:AlternateContent>
      <p:cxnSp>
        <p:nvCxnSpPr>
          <p:cNvPr id="3" name="직선 연결선 2">
            <a:extLst>
              <a:ext uri="{FF2B5EF4-FFF2-40B4-BE49-F238E27FC236}">
                <a16:creationId xmlns:a16="http://schemas.microsoft.com/office/drawing/2014/main" id="{B69F250A-737D-4DCD-A90E-6D4AE9E2F174}"/>
              </a:ext>
            </a:extLst>
          </p:cNvPr>
          <p:cNvCxnSpPr/>
          <p:nvPr/>
        </p:nvCxnSpPr>
        <p:spPr>
          <a:xfrm>
            <a:off x="5521432" y="1549667"/>
            <a:ext cx="0" cy="4629751"/>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자유형: 도형 11">
            <a:extLst>
              <a:ext uri="{FF2B5EF4-FFF2-40B4-BE49-F238E27FC236}">
                <a16:creationId xmlns:a16="http://schemas.microsoft.com/office/drawing/2014/main" id="{7ADEFBAE-0FB1-43D9-9753-7BCCECE18913}"/>
              </a:ext>
            </a:extLst>
          </p:cNvPr>
          <p:cNvSpPr/>
          <p:nvPr/>
        </p:nvSpPr>
        <p:spPr>
          <a:xfrm>
            <a:off x="1280160" y="2608446"/>
            <a:ext cx="8489482" cy="1790299"/>
          </a:xfrm>
          <a:custGeom>
            <a:avLst/>
            <a:gdLst>
              <a:gd name="connsiteX0" fmla="*/ 0 w 8489482"/>
              <a:gd name="connsiteY0" fmla="*/ 57752 h 1790299"/>
              <a:gd name="connsiteX1" fmla="*/ 0 w 8489482"/>
              <a:gd name="connsiteY1" fmla="*/ 1790299 h 1790299"/>
              <a:gd name="connsiteX2" fmla="*/ 3955983 w 8489482"/>
              <a:gd name="connsiteY2" fmla="*/ 1790299 h 1790299"/>
              <a:gd name="connsiteX3" fmla="*/ 3955983 w 8489482"/>
              <a:gd name="connsiteY3" fmla="*/ 875899 h 1790299"/>
              <a:gd name="connsiteX4" fmla="*/ 8489482 w 8489482"/>
              <a:gd name="connsiteY4" fmla="*/ 875899 h 1790299"/>
              <a:gd name="connsiteX5" fmla="*/ 8489482 w 8489482"/>
              <a:gd name="connsiteY5" fmla="*/ 0 h 1790299"/>
              <a:gd name="connsiteX6" fmla="*/ 0 w 8489482"/>
              <a:gd name="connsiteY6" fmla="*/ 57752 h 179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482" h="1790299">
                <a:moveTo>
                  <a:pt x="0" y="57752"/>
                </a:moveTo>
                <a:lnTo>
                  <a:pt x="0" y="1790299"/>
                </a:lnTo>
                <a:lnTo>
                  <a:pt x="3955983" y="1790299"/>
                </a:lnTo>
                <a:lnTo>
                  <a:pt x="3955983" y="875899"/>
                </a:lnTo>
                <a:lnTo>
                  <a:pt x="8489482" y="875899"/>
                </a:lnTo>
                <a:lnTo>
                  <a:pt x="8489482" y="0"/>
                </a:lnTo>
                <a:lnTo>
                  <a:pt x="0" y="57752"/>
                </a:lnTo>
                <a:close/>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직사각형 12">
            <a:extLst>
              <a:ext uri="{FF2B5EF4-FFF2-40B4-BE49-F238E27FC236}">
                <a16:creationId xmlns:a16="http://schemas.microsoft.com/office/drawing/2014/main" id="{BA18B31A-38FB-4994-9F49-772A0EAE0301}"/>
              </a:ext>
            </a:extLst>
          </p:cNvPr>
          <p:cNvSpPr/>
          <p:nvPr/>
        </p:nvSpPr>
        <p:spPr>
          <a:xfrm>
            <a:off x="6525934" y="3522434"/>
            <a:ext cx="4697123" cy="75077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64D959A7-77CA-4437-AE3B-7B3051DB0156}"/>
              </a:ext>
            </a:extLst>
          </p:cNvPr>
          <p:cNvSpPr txBox="1"/>
          <p:nvPr/>
        </p:nvSpPr>
        <p:spPr>
          <a:xfrm>
            <a:off x="2564039" y="4450958"/>
            <a:ext cx="1327864" cy="461665"/>
          </a:xfrm>
          <a:prstGeom prst="rect">
            <a:avLst/>
          </a:prstGeom>
          <a:noFill/>
        </p:spPr>
        <p:txBody>
          <a:bodyPr wrap="none" rtlCol="0">
            <a:spAutoFit/>
          </a:bodyPr>
          <a:lstStyle/>
          <a:p>
            <a:r>
              <a:rPr lang="en-US" altLang="ko-KR" sz="2400" dirty="0">
                <a:solidFill>
                  <a:srgbClr val="002060"/>
                </a:solidFill>
                <a:latin typeface="Calibri" panose="020F0502020204030204" pitchFamily="34" charset="0"/>
                <a:cs typeface="Calibri" panose="020F0502020204030204" pitchFamily="34" charset="0"/>
              </a:rPr>
              <a:t>Replicate</a:t>
            </a:r>
            <a:endParaRPr lang="ko-KR" altLang="en-US" sz="2400" dirty="0">
              <a:solidFill>
                <a:srgbClr val="00206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65B5D9AC-D02E-4898-B8ED-DEA20D3517F7}"/>
              </a:ext>
            </a:extLst>
          </p:cNvPr>
          <p:cNvSpPr txBox="1"/>
          <p:nvPr/>
        </p:nvSpPr>
        <p:spPr>
          <a:xfrm>
            <a:off x="7877184" y="4273204"/>
            <a:ext cx="1541576" cy="461665"/>
          </a:xfrm>
          <a:prstGeom prst="rect">
            <a:avLst/>
          </a:prstGeom>
          <a:noFill/>
        </p:spPr>
        <p:txBody>
          <a:bodyPr wrap="none" rtlCol="0">
            <a:spAutoFit/>
          </a:bodyPr>
          <a:lstStyle/>
          <a:p>
            <a:r>
              <a:rPr lang="en-US" altLang="ko-KR" sz="2400" dirty="0">
                <a:solidFill>
                  <a:schemeClr val="accent6"/>
                </a:solidFill>
                <a:latin typeface="Calibri" panose="020F0502020204030204" pitchFamily="34" charset="0"/>
                <a:cs typeface="Calibri" panose="020F0502020204030204" pitchFamily="34" charset="0"/>
              </a:rPr>
              <a:t>Only result</a:t>
            </a:r>
            <a:endParaRPr lang="ko-KR" altLang="en-US" sz="2400"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131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AVE-Net</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17</a:t>
            </a:fld>
            <a:endParaRPr lang="ko-KR" altLang="en-US"/>
          </a:p>
        </p:txBody>
      </p:sp>
      <p:pic>
        <p:nvPicPr>
          <p:cNvPr id="2" name="그림 1">
            <a:extLst>
              <a:ext uri="{FF2B5EF4-FFF2-40B4-BE49-F238E27FC236}">
                <a16:creationId xmlns:a16="http://schemas.microsoft.com/office/drawing/2014/main" id="{C62DADE8-10D6-4903-9F98-A29211DAF1FC}"/>
              </a:ext>
            </a:extLst>
          </p:cNvPr>
          <p:cNvPicPr>
            <a:picLocks noChangeAspect="1"/>
          </p:cNvPicPr>
          <p:nvPr/>
        </p:nvPicPr>
        <p:blipFill>
          <a:blip r:embed="rId3"/>
          <a:stretch>
            <a:fillRect/>
          </a:stretch>
        </p:blipFill>
        <p:spPr>
          <a:xfrm>
            <a:off x="2664393" y="1330203"/>
            <a:ext cx="6238975" cy="5295656"/>
          </a:xfrm>
          <a:prstGeom prst="rect">
            <a:avLst/>
          </a:prstGeom>
        </p:spPr>
      </p:pic>
      <p:sp>
        <p:nvSpPr>
          <p:cNvPr id="7" name="직사각형 6">
            <a:extLst>
              <a:ext uri="{FF2B5EF4-FFF2-40B4-BE49-F238E27FC236}">
                <a16:creationId xmlns:a16="http://schemas.microsoft.com/office/drawing/2014/main" id="{EF9AEB2E-7251-4ECB-A9B8-DFDDBB95D9AC}"/>
              </a:ext>
            </a:extLst>
          </p:cNvPr>
          <p:cNvSpPr/>
          <p:nvPr/>
        </p:nvSpPr>
        <p:spPr>
          <a:xfrm>
            <a:off x="2664393" y="1530417"/>
            <a:ext cx="1426344" cy="50954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 name="직사각형 11">
            <a:extLst>
              <a:ext uri="{FF2B5EF4-FFF2-40B4-BE49-F238E27FC236}">
                <a16:creationId xmlns:a16="http://schemas.microsoft.com/office/drawing/2014/main" id="{0CDEE331-4863-4EF0-A4BF-FFE36179D5AD}"/>
              </a:ext>
            </a:extLst>
          </p:cNvPr>
          <p:cNvSpPr/>
          <p:nvPr/>
        </p:nvSpPr>
        <p:spPr>
          <a:xfrm>
            <a:off x="6096000" y="4032985"/>
            <a:ext cx="1151823" cy="11650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직사각형 12">
            <a:extLst>
              <a:ext uri="{FF2B5EF4-FFF2-40B4-BE49-F238E27FC236}">
                <a16:creationId xmlns:a16="http://schemas.microsoft.com/office/drawing/2014/main" id="{334170BB-4789-4813-B931-2C5DF56A9E43}"/>
              </a:ext>
            </a:extLst>
          </p:cNvPr>
          <p:cNvSpPr/>
          <p:nvPr/>
        </p:nvSpPr>
        <p:spPr>
          <a:xfrm>
            <a:off x="4205337" y="1530417"/>
            <a:ext cx="1426344" cy="509544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직사각형 13">
            <a:extLst>
              <a:ext uri="{FF2B5EF4-FFF2-40B4-BE49-F238E27FC236}">
                <a16:creationId xmlns:a16="http://schemas.microsoft.com/office/drawing/2014/main" id="{E3CE4643-80DC-4FDB-9907-09C66ABBA524}"/>
              </a:ext>
            </a:extLst>
          </p:cNvPr>
          <p:cNvSpPr/>
          <p:nvPr/>
        </p:nvSpPr>
        <p:spPr>
          <a:xfrm>
            <a:off x="7491091" y="4032984"/>
            <a:ext cx="1219772" cy="116504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2552165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AVE-Net</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18</a:t>
            </a:fld>
            <a:endParaRPr lang="ko-KR" altLang="en-US"/>
          </a:p>
        </p:txBody>
      </p:sp>
      <p:pic>
        <p:nvPicPr>
          <p:cNvPr id="2" name="그림 1">
            <a:extLst>
              <a:ext uri="{FF2B5EF4-FFF2-40B4-BE49-F238E27FC236}">
                <a16:creationId xmlns:a16="http://schemas.microsoft.com/office/drawing/2014/main" id="{C62DADE8-10D6-4903-9F98-A29211DAF1FC}"/>
              </a:ext>
            </a:extLst>
          </p:cNvPr>
          <p:cNvPicPr>
            <a:picLocks noChangeAspect="1"/>
          </p:cNvPicPr>
          <p:nvPr/>
        </p:nvPicPr>
        <p:blipFill>
          <a:blip r:embed="rId3"/>
          <a:stretch>
            <a:fillRect/>
          </a:stretch>
        </p:blipFill>
        <p:spPr>
          <a:xfrm>
            <a:off x="2664393" y="1330203"/>
            <a:ext cx="6238975" cy="5295656"/>
          </a:xfrm>
          <a:prstGeom prst="rect">
            <a:avLst/>
          </a:prstGeom>
        </p:spPr>
      </p:pic>
      <p:sp>
        <p:nvSpPr>
          <p:cNvPr id="12" name="직사각형 11">
            <a:extLst>
              <a:ext uri="{FF2B5EF4-FFF2-40B4-BE49-F238E27FC236}">
                <a16:creationId xmlns:a16="http://schemas.microsoft.com/office/drawing/2014/main" id="{0CDEE331-4863-4EF0-A4BF-FFE36179D5AD}"/>
              </a:ext>
            </a:extLst>
          </p:cNvPr>
          <p:cNvSpPr/>
          <p:nvPr/>
        </p:nvSpPr>
        <p:spPr>
          <a:xfrm>
            <a:off x="6096000" y="2897205"/>
            <a:ext cx="1151823" cy="11357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직사각형 13">
            <a:extLst>
              <a:ext uri="{FF2B5EF4-FFF2-40B4-BE49-F238E27FC236}">
                <a16:creationId xmlns:a16="http://schemas.microsoft.com/office/drawing/2014/main" id="{E3CE4643-80DC-4FDB-9907-09C66ABBA524}"/>
              </a:ext>
            </a:extLst>
          </p:cNvPr>
          <p:cNvSpPr/>
          <p:nvPr/>
        </p:nvSpPr>
        <p:spPr>
          <a:xfrm>
            <a:off x="7465709" y="2887192"/>
            <a:ext cx="1219772" cy="116504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1074901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AVE-Net</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19</a:t>
            </a:fld>
            <a:endParaRPr lang="ko-KR" altLang="en-US"/>
          </a:p>
        </p:txBody>
      </p:sp>
      <p:pic>
        <p:nvPicPr>
          <p:cNvPr id="2" name="그림 1">
            <a:extLst>
              <a:ext uri="{FF2B5EF4-FFF2-40B4-BE49-F238E27FC236}">
                <a16:creationId xmlns:a16="http://schemas.microsoft.com/office/drawing/2014/main" id="{C62DADE8-10D6-4903-9F98-A29211DAF1FC}"/>
              </a:ext>
            </a:extLst>
          </p:cNvPr>
          <p:cNvPicPr>
            <a:picLocks noChangeAspect="1"/>
          </p:cNvPicPr>
          <p:nvPr/>
        </p:nvPicPr>
        <p:blipFill>
          <a:blip r:embed="rId3"/>
          <a:stretch>
            <a:fillRect/>
          </a:stretch>
        </p:blipFill>
        <p:spPr>
          <a:xfrm>
            <a:off x="2664393" y="1330203"/>
            <a:ext cx="6238975" cy="5295656"/>
          </a:xfrm>
          <a:prstGeom prst="rect">
            <a:avLst/>
          </a:prstGeom>
        </p:spPr>
      </p:pic>
      <p:sp>
        <p:nvSpPr>
          <p:cNvPr id="12" name="직사각형 11">
            <a:extLst>
              <a:ext uri="{FF2B5EF4-FFF2-40B4-BE49-F238E27FC236}">
                <a16:creationId xmlns:a16="http://schemas.microsoft.com/office/drawing/2014/main" id="{0CDEE331-4863-4EF0-A4BF-FFE36179D5AD}"/>
              </a:ext>
            </a:extLst>
          </p:cNvPr>
          <p:cNvSpPr/>
          <p:nvPr/>
        </p:nvSpPr>
        <p:spPr>
          <a:xfrm>
            <a:off x="6096000" y="2897205"/>
            <a:ext cx="1151823" cy="2887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직사각형 13">
            <a:extLst>
              <a:ext uri="{FF2B5EF4-FFF2-40B4-BE49-F238E27FC236}">
                <a16:creationId xmlns:a16="http://schemas.microsoft.com/office/drawing/2014/main" id="{E3CE4643-80DC-4FDB-9907-09C66ABBA524}"/>
              </a:ext>
            </a:extLst>
          </p:cNvPr>
          <p:cNvSpPr/>
          <p:nvPr/>
        </p:nvSpPr>
        <p:spPr>
          <a:xfrm>
            <a:off x="7465709" y="2887193"/>
            <a:ext cx="1219772" cy="29877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240005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BEA4313-4A0B-4DE7-80A5-83417EDFD694}"/>
              </a:ext>
            </a:extLst>
          </p:cNvPr>
          <p:cNvSpPr txBox="1">
            <a:spLocks/>
          </p:cNvSpPr>
          <p:nvPr/>
        </p:nvSpPr>
        <p:spPr>
          <a:xfrm>
            <a:off x="377780" y="1140178"/>
            <a:ext cx="9144000" cy="1394567"/>
          </a:xfrm>
          <a:prstGeom prst="rect">
            <a:avLst/>
          </a:prstGeom>
        </p:spPr>
        <p:txBody>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b="1" dirty="0">
                <a:latin typeface="Times New Roman" panose="02020603050405020304" pitchFamily="18" charset="0"/>
                <a:ea typeface="Cambria" panose="02040503050406030204" pitchFamily="18" charset="0"/>
                <a:cs typeface="Times New Roman" panose="02020603050405020304" pitchFamily="18" charset="0"/>
              </a:rPr>
              <a:t>Contents</a:t>
            </a:r>
            <a:endParaRPr lang="ko-KR" altLang="en-US" b="1" dirty="0">
              <a:latin typeface="Times New Roman" panose="02020603050405020304" pitchFamily="18" charset="0"/>
              <a:cs typeface="Times New Roman" panose="02020603050405020304" pitchFamily="18" charset="0"/>
            </a:endParaRPr>
          </a:p>
        </p:txBody>
      </p:sp>
      <p:sp>
        <p:nvSpPr>
          <p:cNvPr id="15" name="제목 1">
            <a:extLst>
              <a:ext uri="{FF2B5EF4-FFF2-40B4-BE49-F238E27FC236}">
                <a16:creationId xmlns:a16="http://schemas.microsoft.com/office/drawing/2014/main" id="{26B3F9B7-77B4-4316-B0AF-124ADD1801F1}"/>
              </a:ext>
            </a:extLst>
          </p:cNvPr>
          <p:cNvSpPr txBox="1">
            <a:spLocks/>
          </p:cNvSpPr>
          <p:nvPr/>
        </p:nvSpPr>
        <p:spPr>
          <a:xfrm>
            <a:off x="3962403" y="273950"/>
            <a:ext cx="8229597" cy="6310099"/>
          </a:xfrm>
          <a:prstGeom prst="rect">
            <a:avLst/>
          </a:prstGeom>
        </p:spPr>
        <p:txBody>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marL="457200" indent="-457200">
              <a:lnSpc>
                <a:spcPct val="150000"/>
              </a:lnSpc>
              <a:buFont typeface="Arial" panose="020B0604020202020204" pitchFamily="34" charset="0"/>
              <a:buChar char="•"/>
            </a:pPr>
            <a:r>
              <a:rPr lang="en-US" altLang="ko-KR" sz="2200" b="1" dirty="0">
                <a:latin typeface="Times New Roman" panose="02020603050405020304" pitchFamily="18" charset="0"/>
                <a:ea typeface="Cambria" panose="02040503050406030204" pitchFamily="18" charset="0"/>
                <a:cs typeface="Times New Roman" panose="02020603050405020304" pitchFamily="18" charset="0"/>
              </a:rPr>
              <a:t>Abstract</a:t>
            </a:r>
          </a:p>
          <a:p>
            <a:pPr marL="457200" indent="-457200">
              <a:lnSpc>
                <a:spcPct val="150000"/>
              </a:lnSpc>
              <a:buFont typeface="Arial" panose="020B0604020202020204" pitchFamily="34" charset="0"/>
              <a:buChar char="•"/>
            </a:pPr>
            <a:r>
              <a:rPr lang="en-US" altLang="ko-KR" sz="2200" b="1" dirty="0">
                <a:latin typeface="Times New Roman" panose="02020603050405020304" pitchFamily="18" charset="0"/>
                <a:ea typeface="Cambria" panose="02040503050406030204" pitchFamily="18" charset="0"/>
                <a:cs typeface="Times New Roman" panose="02020603050405020304" pitchFamily="18" charset="0"/>
              </a:rPr>
              <a:t>Introduction</a:t>
            </a:r>
          </a:p>
          <a:p>
            <a:pPr marL="457200" indent="-457200">
              <a:lnSpc>
                <a:spcPct val="150000"/>
              </a:lnSpc>
              <a:buFont typeface="Arial" panose="020B0604020202020204" pitchFamily="34" charset="0"/>
              <a:buChar char="•"/>
            </a:pPr>
            <a:r>
              <a:rPr lang="en-US" altLang="ko-KR" sz="2200" b="1" dirty="0">
                <a:latin typeface="Times New Roman" panose="02020603050405020304" pitchFamily="18" charset="0"/>
                <a:ea typeface="Cambria" panose="02040503050406030204" pitchFamily="18" charset="0"/>
                <a:cs typeface="Times New Roman" panose="02020603050405020304" pitchFamily="18" charset="0"/>
              </a:rPr>
              <a:t>Approach</a:t>
            </a:r>
          </a:p>
          <a:p>
            <a:pPr marL="457200" indent="-457200">
              <a:lnSpc>
                <a:spcPct val="150000"/>
              </a:lnSpc>
              <a:buFont typeface="Arial" panose="020B0604020202020204" pitchFamily="34" charset="0"/>
              <a:buChar char="•"/>
            </a:pPr>
            <a:r>
              <a:rPr lang="en-US" altLang="ko-KR" sz="2200" b="1" dirty="0">
                <a:latin typeface="Times New Roman" panose="02020603050405020304" pitchFamily="18" charset="0"/>
                <a:ea typeface="Cambria" panose="02040503050406030204" pitchFamily="18" charset="0"/>
                <a:cs typeface="Times New Roman" panose="02020603050405020304" pitchFamily="18" charset="0"/>
              </a:rPr>
              <a:t>Data and Experiments</a:t>
            </a:r>
          </a:p>
          <a:p>
            <a:pPr marL="914400" lvl="1" indent="-457200">
              <a:lnSpc>
                <a:spcPct val="150000"/>
              </a:lnSpc>
              <a:buFont typeface="Wingdings" panose="05000000000000000000" pitchFamily="2" charset="2"/>
              <a:buChar char="ü"/>
            </a:pPr>
            <a:r>
              <a:rPr lang="en-US" altLang="ko-KR" sz="2000" dirty="0">
                <a:latin typeface="Times New Roman" panose="02020603050405020304" pitchFamily="18" charset="0"/>
                <a:ea typeface="Cambria" panose="02040503050406030204" pitchFamily="18" charset="0"/>
                <a:cs typeface="Times New Roman" panose="02020603050405020304" pitchFamily="18" charset="0"/>
              </a:rPr>
              <a:t>Models</a:t>
            </a:r>
          </a:p>
          <a:p>
            <a:pPr marL="914400" lvl="1" indent="-457200">
              <a:lnSpc>
                <a:spcPct val="150000"/>
              </a:lnSpc>
              <a:buFont typeface="Wingdings" panose="05000000000000000000" pitchFamily="2" charset="2"/>
              <a:buChar char="ü"/>
            </a:pPr>
            <a:r>
              <a:rPr lang="en-US" altLang="ko-KR" sz="2000" dirty="0">
                <a:latin typeface="Times New Roman" panose="02020603050405020304" pitchFamily="18" charset="0"/>
                <a:ea typeface="Cambria" panose="02040503050406030204" pitchFamily="18" charset="0"/>
                <a:cs typeface="Times New Roman" panose="02020603050405020304" pitchFamily="18" charset="0"/>
              </a:rPr>
              <a:t>Dataset</a:t>
            </a:r>
          </a:p>
          <a:p>
            <a:pPr marL="914400" lvl="1" indent="-457200">
              <a:lnSpc>
                <a:spcPct val="150000"/>
              </a:lnSpc>
              <a:buFont typeface="Wingdings" panose="05000000000000000000" pitchFamily="2" charset="2"/>
              <a:buChar char="ü"/>
            </a:pPr>
            <a:r>
              <a:rPr lang="en-US" altLang="ko-KR" sz="2000" dirty="0">
                <a:latin typeface="Times New Roman" panose="02020603050405020304" pitchFamily="18" charset="0"/>
                <a:ea typeface="Cambria" panose="02040503050406030204" pitchFamily="18" charset="0"/>
                <a:cs typeface="Times New Roman" panose="02020603050405020304" pitchFamily="18" charset="0"/>
              </a:rPr>
              <a:t>Data processing</a:t>
            </a:r>
          </a:p>
          <a:p>
            <a:pPr marL="457200" lvl="0" indent="-457200">
              <a:lnSpc>
                <a:spcPct val="150000"/>
              </a:lnSpc>
              <a:spcBef>
                <a:spcPts val="0"/>
              </a:spcBef>
              <a:buFont typeface="Arial" panose="020B0604020202020204" pitchFamily="34" charset="0"/>
              <a:buChar char="•"/>
            </a:pPr>
            <a:r>
              <a:rPr lang="en-US" altLang="ko-KR" sz="2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Results</a:t>
            </a:r>
          </a:p>
          <a:p>
            <a:pPr marL="914400" lvl="1" indent="-457200">
              <a:lnSpc>
                <a:spcPct val="150000"/>
              </a:lnSpc>
              <a:buFont typeface="Wingdings" panose="05000000000000000000" pitchFamily="2" charset="2"/>
              <a:buChar char="ü"/>
            </a:pPr>
            <a:r>
              <a:rPr lang="en-US" altLang="ko-KR" sz="2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AVC task</a:t>
            </a:r>
          </a:p>
          <a:p>
            <a:pPr marL="914400" lvl="1" indent="-457200">
              <a:lnSpc>
                <a:spcPct val="150000"/>
              </a:lnSpc>
              <a:buFont typeface="Wingdings" panose="05000000000000000000" pitchFamily="2" charset="2"/>
              <a:buChar char="ü"/>
            </a:pPr>
            <a:r>
              <a:rPr lang="en-US" altLang="ko-KR" sz="2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Cross-modal retrieval</a:t>
            </a:r>
          </a:p>
          <a:p>
            <a:pPr marL="914400" lvl="1" indent="-457200">
              <a:lnSpc>
                <a:spcPct val="150000"/>
              </a:lnSpc>
              <a:buFont typeface="Wingdings" panose="05000000000000000000" pitchFamily="2" charset="2"/>
              <a:buChar char="ü"/>
            </a:pPr>
            <a:r>
              <a:rPr lang="en-US" altLang="ko-KR" sz="2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Sound localization</a:t>
            </a:r>
          </a:p>
          <a:p>
            <a:pPr marL="457200" lvl="0" indent="-457200">
              <a:lnSpc>
                <a:spcPct val="150000"/>
              </a:lnSpc>
              <a:spcBef>
                <a:spcPts val="0"/>
              </a:spcBef>
              <a:buFont typeface="Arial" panose="020B0604020202020204" pitchFamily="34" charset="0"/>
              <a:buChar char="•"/>
            </a:pPr>
            <a:r>
              <a:rPr lang="en-US" altLang="ko-KR" sz="2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Discussions</a:t>
            </a:r>
          </a:p>
          <a:p>
            <a:pPr marL="914400" lvl="1" indent="-457200">
              <a:lnSpc>
                <a:spcPct val="150000"/>
              </a:lnSpc>
              <a:buFont typeface="Wingdings" panose="05000000000000000000" pitchFamily="2" charset="2"/>
              <a:buChar char="ü"/>
            </a:pPr>
            <a:endParaRPr lang="en-US" altLang="ko-KR" sz="2200" dirty="0">
              <a:latin typeface="Times New Roman" panose="02020603050405020304" pitchFamily="18" charset="0"/>
              <a:ea typeface="Cambria" panose="02040503050406030204" pitchFamily="18" charset="0"/>
              <a:cs typeface="Times New Roman" panose="02020603050405020304" pitchFamily="18" charset="0"/>
            </a:endParaRPr>
          </a:p>
          <a:p>
            <a:pPr marL="914400" lvl="1" indent="-457200">
              <a:lnSpc>
                <a:spcPct val="150000"/>
              </a:lnSpc>
              <a:buFont typeface="Wingdings" panose="05000000000000000000" pitchFamily="2" charset="2"/>
              <a:buChar char="ü"/>
            </a:pPr>
            <a:endParaRPr lang="en-US" altLang="ko-KR" sz="2200" dirty="0">
              <a:latin typeface="Times New Roman" panose="02020603050405020304" pitchFamily="18" charset="0"/>
              <a:ea typeface="Cambria" panose="02040503050406030204" pitchFamily="18" charset="0"/>
              <a:cs typeface="Times New Roman" panose="02020603050405020304" pitchFamily="18" charset="0"/>
            </a:endParaRPr>
          </a:p>
          <a:p>
            <a:pPr lvl="1">
              <a:lnSpc>
                <a:spcPct val="150000"/>
              </a:lnSpc>
            </a:pPr>
            <a:endParaRPr lang="ko-KR" altLang="en-US" sz="2200" dirty="0">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17" name="직선 연결선 16">
            <a:extLst>
              <a:ext uri="{FF2B5EF4-FFF2-40B4-BE49-F238E27FC236}">
                <a16:creationId xmlns:a16="http://schemas.microsoft.com/office/drawing/2014/main" id="{25FA147D-4CA6-4960-9F62-9783AE1CCCB5}"/>
              </a:ext>
            </a:extLst>
          </p:cNvPr>
          <p:cNvCxnSpPr>
            <a:cxnSpLocks/>
          </p:cNvCxnSpPr>
          <p:nvPr/>
        </p:nvCxnSpPr>
        <p:spPr>
          <a:xfrm>
            <a:off x="3285067" y="0"/>
            <a:ext cx="0" cy="6858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 name="슬라이드 번호 개체 틀 21">
            <a:extLst>
              <a:ext uri="{FF2B5EF4-FFF2-40B4-BE49-F238E27FC236}">
                <a16:creationId xmlns:a16="http://schemas.microsoft.com/office/drawing/2014/main" id="{D526C3D9-0EE9-48C4-A501-6860CFE455B8}"/>
              </a:ext>
            </a:extLst>
          </p:cNvPr>
          <p:cNvSpPr>
            <a:spLocks noGrp="1"/>
          </p:cNvSpPr>
          <p:nvPr>
            <p:ph type="sldNum" sz="quarter" idx="12"/>
          </p:nvPr>
        </p:nvSpPr>
        <p:spPr/>
        <p:txBody>
          <a:bodyPr/>
          <a:lstStyle/>
          <a:p>
            <a:fld id="{CA1AAB14-659C-495B-B4B2-DD9A364F6C9D}" type="slidenum">
              <a:rPr lang="ko-KR" altLang="en-US" smtClean="0"/>
              <a:t>2</a:t>
            </a:fld>
            <a:endParaRPr lang="ko-KR" altLang="en-US"/>
          </a:p>
        </p:txBody>
      </p:sp>
    </p:spTree>
    <p:extLst>
      <p:ext uri="{BB962C8B-B14F-4D97-AF65-F5344CB8AC3E}">
        <p14:creationId xmlns:p14="http://schemas.microsoft.com/office/powerpoint/2010/main" val="304547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AVE-Net</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20</a:t>
            </a:fld>
            <a:endParaRPr lang="ko-KR" altLang="en-US"/>
          </a:p>
        </p:txBody>
      </p:sp>
      <p:pic>
        <p:nvPicPr>
          <p:cNvPr id="2" name="그림 1">
            <a:extLst>
              <a:ext uri="{FF2B5EF4-FFF2-40B4-BE49-F238E27FC236}">
                <a16:creationId xmlns:a16="http://schemas.microsoft.com/office/drawing/2014/main" id="{C62DADE8-10D6-4903-9F98-A29211DAF1FC}"/>
              </a:ext>
            </a:extLst>
          </p:cNvPr>
          <p:cNvPicPr>
            <a:picLocks noChangeAspect="1"/>
          </p:cNvPicPr>
          <p:nvPr/>
        </p:nvPicPr>
        <p:blipFill>
          <a:blip r:embed="rId3"/>
          <a:stretch>
            <a:fillRect/>
          </a:stretch>
        </p:blipFill>
        <p:spPr>
          <a:xfrm>
            <a:off x="2664393" y="1330203"/>
            <a:ext cx="6238975" cy="5295656"/>
          </a:xfrm>
          <a:prstGeom prst="rect">
            <a:avLst/>
          </a:prstGeom>
        </p:spPr>
      </p:pic>
      <p:sp>
        <p:nvSpPr>
          <p:cNvPr id="12" name="직사각형 11">
            <a:extLst>
              <a:ext uri="{FF2B5EF4-FFF2-40B4-BE49-F238E27FC236}">
                <a16:creationId xmlns:a16="http://schemas.microsoft.com/office/drawing/2014/main" id="{0CDEE331-4863-4EF0-A4BF-FFE36179D5AD}"/>
              </a:ext>
            </a:extLst>
          </p:cNvPr>
          <p:cNvSpPr/>
          <p:nvPr/>
        </p:nvSpPr>
        <p:spPr>
          <a:xfrm>
            <a:off x="6862813" y="2283878"/>
            <a:ext cx="1010652" cy="39569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TextBox 7">
            <a:extLst>
              <a:ext uri="{FF2B5EF4-FFF2-40B4-BE49-F238E27FC236}">
                <a16:creationId xmlns:a16="http://schemas.microsoft.com/office/drawing/2014/main" id="{1C3D529F-1AB4-4DA6-809D-D12C21F57453}"/>
              </a:ext>
            </a:extLst>
          </p:cNvPr>
          <p:cNvSpPr txBox="1"/>
          <p:nvPr/>
        </p:nvSpPr>
        <p:spPr>
          <a:xfrm>
            <a:off x="7946668" y="2250891"/>
            <a:ext cx="1991571" cy="461665"/>
          </a:xfrm>
          <a:prstGeom prst="rect">
            <a:avLst/>
          </a:prstGeom>
          <a:noFill/>
        </p:spPr>
        <p:txBody>
          <a:bodyPr wrap="none" rtlCol="0">
            <a:spAutoFit/>
          </a:bodyPr>
          <a:lstStyle/>
          <a:p>
            <a:r>
              <a:rPr lang="en-US" altLang="ko-KR" sz="2400" dirty="0">
                <a:solidFill>
                  <a:srgbClr val="7030A0"/>
                </a:solidFill>
                <a:latin typeface="Calibri" panose="020F0502020204030204" pitchFamily="34" charset="0"/>
                <a:cs typeface="Calibri" panose="020F0502020204030204" pitchFamily="34" charset="0"/>
              </a:rPr>
              <a:t>A single value!</a:t>
            </a:r>
            <a:endParaRPr lang="ko-KR" altLang="en-US" sz="2400"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275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BAA56B76-1DAC-4D3D-AB29-973B0C68608C}"/>
              </a:ext>
            </a:extLst>
          </p:cNvPr>
          <p:cNvPicPr>
            <a:picLocks noChangeAspect="1"/>
          </p:cNvPicPr>
          <p:nvPr/>
        </p:nvPicPr>
        <p:blipFill>
          <a:blip r:embed="rId3"/>
          <a:stretch>
            <a:fillRect/>
          </a:stretch>
        </p:blipFill>
        <p:spPr>
          <a:xfrm>
            <a:off x="5870508" y="1285654"/>
            <a:ext cx="3206115" cy="5435822"/>
          </a:xfrm>
          <a:prstGeom prst="rect">
            <a:avLst/>
          </a:prstGeom>
        </p:spPr>
      </p:pic>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AVOL-Net</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21</a:t>
            </a:fld>
            <a:endParaRPr lang="ko-KR" altLang="en-US"/>
          </a:p>
        </p:txBody>
      </p:sp>
      <p:pic>
        <p:nvPicPr>
          <p:cNvPr id="2" name="그림 1">
            <a:extLst>
              <a:ext uri="{FF2B5EF4-FFF2-40B4-BE49-F238E27FC236}">
                <a16:creationId xmlns:a16="http://schemas.microsoft.com/office/drawing/2014/main" id="{C62DADE8-10D6-4903-9F98-A29211DAF1FC}"/>
              </a:ext>
            </a:extLst>
          </p:cNvPr>
          <p:cNvPicPr>
            <a:picLocks noChangeAspect="1"/>
          </p:cNvPicPr>
          <p:nvPr/>
        </p:nvPicPr>
        <p:blipFill rotWithShape="1">
          <a:blip r:embed="rId4"/>
          <a:srcRect r="50448"/>
          <a:stretch/>
        </p:blipFill>
        <p:spPr>
          <a:xfrm>
            <a:off x="2664394" y="1330203"/>
            <a:ext cx="3091514" cy="5295656"/>
          </a:xfrm>
          <a:prstGeom prst="rect">
            <a:avLst/>
          </a:prstGeom>
        </p:spPr>
      </p:pic>
      <p:sp>
        <p:nvSpPr>
          <p:cNvPr id="8" name="TextBox 7">
            <a:extLst>
              <a:ext uri="{FF2B5EF4-FFF2-40B4-BE49-F238E27FC236}">
                <a16:creationId xmlns:a16="http://schemas.microsoft.com/office/drawing/2014/main" id="{D114C204-5D1D-4144-B1CD-BA75C6F85691}"/>
              </a:ext>
            </a:extLst>
          </p:cNvPr>
          <p:cNvSpPr txBox="1"/>
          <p:nvPr/>
        </p:nvSpPr>
        <p:spPr>
          <a:xfrm>
            <a:off x="9173703" y="3295245"/>
            <a:ext cx="2672206" cy="646331"/>
          </a:xfrm>
          <a:prstGeom prst="rect">
            <a:avLst/>
          </a:prstGeom>
          <a:noFill/>
        </p:spPr>
        <p:txBody>
          <a:bodyPr wrap="none" rtlCol="0">
            <a:spAutoFit/>
          </a:bodyPr>
          <a:lstStyle/>
          <a:p>
            <a:pPr algn="ctr"/>
            <a:r>
              <a:rPr lang="en-US" altLang="ko-KR" b="1" dirty="0">
                <a:latin typeface="Calibri" panose="020F0502020204030204" pitchFamily="34" charset="0"/>
                <a:cs typeface="Calibri" panose="020F0502020204030204" pitchFamily="34" charset="0"/>
              </a:rPr>
              <a:t>Vision subnetwork output</a:t>
            </a:r>
          </a:p>
          <a:p>
            <a:pPr algn="ctr"/>
            <a:r>
              <a:rPr lang="en-US" altLang="ko-KR" dirty="0">
                <a:latin typeface="Calibri" panose="020F0502020204030204" pitchFamily="34" charset="0"/>
                <a:cs typeface="Calibri" panose="020F0502020204030204" pitchFamily="34" charset="0"/>
              </a:rPr>
              <a:t>14x14x128</a:t>
            </a:r>
            <a:endParaRPr lang="ko-KR" altLang="en-US" dirty="0">
              <a:latin typeface="Calibri" panose="020F0502020204030204" pitchFamily="34" charset="0"/>
              <a:cs typeface="Calibri" panose="020F0502020204030204" pitchFamily="34" charset="0"/>
            </a:endParaRPr>
          </a:p>
        </p:txBody>
      </p:sp>
      <p:cxnSp>
        <p:nvCxnSpPr>
          <p:cNvPr id="10" name="직선 화살표 연결선 9">
            <a:extLst>
              <a:ext uri="{FF2B5EF4-FFF2-40B4-BE49-F238E27FC236}">
                <a16:creationId xmlns:a16="http://schemas.microsoft.com/office/drawing/2014/main" id="{65DA2A6E-BC93-4813-81B4-A79FB0A49216}"/>
              </a:ext>
            </a:extLst>
          </p:cNvPr>
          <p:cNvCxnSpPr>
            <a:endCxn id="8" idx="1"/>
          </p:cNvCxnSpPr>
          <p:nvPr/>
        </p:nvCxnSpPr>
        <p:spPr>
          <a:xfrm flipV="1">
            <a:off x="6795436" y="3618411"/>
            <a:ext cx="2378267" cy="3596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175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BAA56B76-1DAC-4D3D-AB29-973B0C68608C}"/>
              </a:ext>
            </a:extLst>
          </p:cNvPr>
          <p:cNvPicPr>
            <a:picLocks noChangeAspect="1"/>
          </p:cNvPicPr>
          <p:nvPr/>
        </p:nvPicPr>
        <p:blipFill>
          <a:blip r:embed="rId3"/>
          <a:stretch>
            <a:fillRect/>
          </a:stretch>
        </p:blipFill>
        <p:spPr>
          <a:xfrm>
            <a:off x="5870508" y="1285654"/>
            <a:ext cx="3206115" cy="5435822"/>
          </a:xfrm>
          <a:prstGeom prst="rect">
            <a:avLst/>
          </a:prstGeom>
        </p:spPr>
      </p:pic>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AVOL-Net</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22</a:t>
            </a:fld>
            <a:endParaRPr lang="ko-KR" altLang="en-US"/>
          </a:p>
        </p:txBody>
      </p:sp>
      <p:pic>
        <p:nvPicPr>
          <p:cNvPr id="2" name="그림 1">
            <a:extLst>
              <a:ext uri="{FF2B5EF4-FFF2-40B4-BE49-F238E27FC236}">
                <a16:creationId xmlns:a16="http://schemas.microsoft.com/office/drawing/2014/main" id="{C62DADE8-10D6-4903-9F98-A29211DAF1FC}"/>
              </a:ext>
            </a:extLst>
          </p:cNvPr>
          <p:cNvPicPr>
            <a:picLocks noChangeAspect="1"/>
          </p:cNvPicPr>
          <p:nvPr/>
        </p:nvPicPr>
        <p:blipFill rotWithShape="1">
          <a:blip r:embed="rId4"/>
          <a:srcRect r="50448"/>
          <a:stretch/>
        </p:blipFill>
        <p:spPr>
          <a:xfrm>
            <a:off x="2664394" y="1330203"/>
            <a:ext cx="3091514" cy="5295656"/>
          </a:xfrm>
          <a:prstGeom prst="rect">
            <a:avLst/>
          </a:prstGeom>
        </p:spPr>
      </p:pic>
      <p:sp>
        <p:nvSpPr>
          <p:cNvPr id="9" name="직사각형 8">
            <a:extLst>
              <a:ext uri="{FF2B5EF4-FFF2-40B4-BE49-F238E27FC236}">
                <a16:creationId xmlns:a16="http://schemas.microsoft.com/office/drawing/2014/main" id="{DCD23EA5-1632-415E-9C8D-642D212F4CB9}"/>
              </a:ext>
            </a:extLst>
          </p:cNvPr>
          <p:cNvSpPr/>
          <p:nvPr/>
        </p:nvSpPr>
        <p:spPr>
          <a:xfrm>
            <a:off x="6452135" y="2079058"/>
            <a:ext cx="2624488" cy="16459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167219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L</a:t>
            </a:r>
            <a:r>
              <a:rPr lang="en-US" altLang="ko-KR" baseline="30000" dirty="0"/>
              <a:t>3</a:t>
            </a:r>
            <a:r>
              <a:rPr lang="en-US" altLang="ko-KR" dirty="0"/>
              <a:t>-Net</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23</a:t>
            </a:fld>
            <a:endParaRPr lang="ko-KR" altLang="en-US"/>
          </a:p>
        </p:txBody>
      </p:sp>
      <p:pic>
        <p:nvPicPr>
          <p:cNvPr id="2" name="그림 1">
            <a:extLst>
              <a:ext uri="{FF2B5EF4-FFF2-40B4-BE49-F238E27FC236}">
                <a16:creationId xmlns:a16="http://schemas.microsoft.com/office/drawing/2014/main" id="{C62DADE8-10D6-4903-9F98-A29211DAF1FC}"/>
              </a:ext>
            </a:extLst>
          </p:cNvPr>
          <p:cNvPicPr>
            <a:picLocks noChangeAspect="1"/>
          </p:cNvPicPr>
          <p:nvPr/>
        </p:nvPicPr>
        <p:blipFill>
          <a:blip r:embed="rId3"/>
          <a:stretch>
            <a:fillRect/>
          </a:stretch>
        </p:blipFill>
        <p:spPr>
          <a:xfrm>
            <a:off x="681588" y="1318041"/>
            <a:ext cx="6238975" cy="5295656"/>
          </a:xfrm>
          <a:prstGeom prst="rect">
            <a:avLst/>
          </a:prstGeom>
        </p:spPr>
      </p:pic>
      <p:pic>
        <p:nvPicPr>
          <p:cNvPr id="3" name="그림 2">
            <a:extLst>
              <a:ext uri="{FF2B5EF4-FFF2-40B4-BE49-F238E27FC236}">
                <a16:creationId xmlns:a16="http://schemas.microsoft.com/office/drawing/2014/main" id="{C24A0209-336C-48E9-B83B-A3FA908433CD}"/>
              </a:ext>
            </a:extLst>
          </p:cNvPr>
          <p:cNvPicPr>
            <a:picLocks noChangeAspect="1"/>
          </p:cNvPicPr>
          <p:nvPr/>
        </p:nvPicPr>
        <p:blipFill>
          <a:blip r:embed="rId4"/>
          <a:stretch>
            <a:fillRect/>
          </a:stretch>
        </p:blipFill>
        <p:spPr>
          <a:xfrm>
            <a:off x="7309635" y="1237755"/>
            <a:ext cx="3042731" cy="5456228"/>
          </a:xfrm>
          <a:prstGeom prst="rect">
            <a:avLst/>
          </a:prstGeom>
        </p:spPr>
      </p:pic>
      <p:sp>
        <p:nvSpPr>
          <p:cNvPr id="11" name="직사각형 10">
            <a:extLst>
              <a:ext uri="{FF2B5EF4-FFF2-40B4-BE49-F238E27FC236}">
                <a16:creationId xmlns:a16="http://schemas.microsoft.com/office/drawing/2014/main" id="{32737500-AEA7-4445-BC37-19A68A4329ED}"/>
              </a:ext>
            </a:extLst>
          </p:cNvPr>
          <p:cNvSpPr/>
          <p:nvPr/>
        </p:nvSpPr>
        <p:spPr>
          <a:xfrm>
            <a:off x="4061859" y="2303128"/>
            <a:ext cx="2675825" cy="863584"/>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직사각형 14">
            <a:extLst>
              <a:ext uri="{FF2B5EF4-FFF2-40B4-BE49-F238E27FC236}">
                <a16:creationId xmlns:a16="http://schemas.microsoft.com/office/drawing/2014/main" id="{ECC0BD64-FE95-4B69-AF40-70A54E578E96}"/>
              </a:ext>
            </a:extLst>
          </p:cNvPr>
          <p:cNvSpPr/>
          <p:nvPr/>
        </p:nvSpPr>
        <p:spPr>
          <a:xfrm>
            <a:off x="8056346" y="2565416"/>
            <a:ext cx="1530416" cy="28366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1561447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Multisensory Network</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24</a:t>
            </a:fld>
            <a:endParaRPr lang="ko-KR" altLang="en-US"/>
          </a:p>
        </p:txBody>
      </p:sp>
      <p:pic>
        <p:nvPicPr>
          <p:cNvPr id="7" name="그림 6">
            <a:extLst>
              <a:ext uri="{FF2B5EF4-FFF2-40B4-BE49-F238E27FC236}">
                <a16:creationId xmlns:a16="http://schemas.microsoft.com/office/drawing/2014/main" id="{BEE625E0-2CB8-4FBC-AAF7-0C8508955A62}"/>
              </a:ext>
            </a:extLst>
          </p:cNvPr>
          <p:cNvPicPr>
            <a:picLocks noChangeAspect="1"/>
          </p:cNvPicPr>
          <p:nvPr/>
        </p:nvPicPr>
        <p:blipFill>
          <a:blip r:embed="rId3"/>
          <a:stretch>
            <a:fillRect/>
          </a:stretch>
        </p:blipFill>
        <p:spPr>
          <a:xfrm>
            <a:off x="7129846" y="1342703"/>
            <a:ext cx="2961507" cy="5461888"/>
          </a:xfrm>
          <a:prstGeom prst="rect">
            <a:avLst/>
          </a:prstGeom>
        </p:spPr>
      </p:pic>
      <p:pic>
        <p:nvPicPr>
          <p:cNvPr id="10" name="그림 9">
            <a:extLst>
              <a:ext uri="{FF2B5EF4-FFF2-40B4-BE49-F238E27FC236}">
                <a16:creationId xmlns:a16="http://schemas.microsoft.com/office/drawing/2014/main" id="{73342597-9A3F-47A1-AE5E-A9F06D279B90}"/>
              </a:ext>
            </a:extLst>
          </p:cNvPr>
          <p:cNvPicPr>
            <a:picLocks noChangeAspect="1"/>
          </p:cNvPicPr>
          <p:nvPr/>
        </p:nvPicPr>
        <p:blipFill>
          <a:blip r:embed="rId4"/>
          <a:stretch>
            <a:fillRect/>
          </a:stretch>
        </p:blipFill>
        <p:spPr>
          <a:xfrm>
            <a:off x="652712" y="1425819"/>
            <a:ext cx="6238975" cy="5295656"/>
          </a:xfrm>
          <a:prstGeom prst="rect">
            <a:avLst/>
          </a:prstGeom>
        </p:spPr>
      </p:pic>
      <p:sp>
        <p:nvSpPr>
          <p:cNvPr id="12" name="직사각형 11">
            <a:extLst>
              <a:ext uri="{FF2B5EF4-FFF2-40B4-BE49-F238E27FC236}">
                <a16:creationId xmlns:a16="http://schemas.microsoft.com/office/drawing/2014/main" id="{DA4873AF-50A3-43EE-8D66-701F2AA60F24}"/>
              </a:ext>
            </a:extLst>
          </p:cNvPr>
          <p:cNvSpPr/>
          <p:nvPr/>
        </p:nvSpPr>
        <p:spPr>
          <a:xfrm>
            <a:off x="7260087" y="3099336"/>
            <a:ext cx="1219771" cy="16555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직사각형 12">
            <a:extLst>
              <a:ext uri="{FF2B5EF4-FFF2-40B4-BE49-F238E27FC236}">
                <a16:creationId xmlns:a16="http://schemas.microsoft.com/office/drawing/2014/main" id="{29120113-962C-4FE5-A02D-4907E7CAAE82}"/>
              </a:ext>
            </a:extLst>
          </p:cNvPr>
          <p:cNvSpPr/>
          <p:nvPr/>
        </p:nvSpPr>
        <p:spPr>
          <a:xfrm>
            <a:off x="8708391" y="3099336"/>
            <a:ext cx="1219772" cy="196355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1778579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Dataset</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25</a:t>
            </a:fld>
            <a:endParaRPr lang="ko-KR" altLang="en-US"/>
          </a:p>
        </p:txBody>
      </p:sp>
      <p:sp>
        <p:nvSpPr>
          <p:cNvPr id="7" name="TextBox 6">
            <a:extLst>
              <a:ext uri="{FF2B5EF4-FFF2-40B4-BE49-F238E27FC236}">
                <a16:creationId xmlns:a16="http://schemas.microsoft.com/office/drawing/2014/main" id="{F6564D4A-5B2A-4985-AC95-90F0536E6C00}"/>
              </a:ext>
            </a:extLst>
          </p:cNvPr>
          <p:cNvSpPr txBox="1"/>
          <p:nvPr/>
        </p:nvSpPr>
        <p:spPr>
          <a:xfrm>
            <a:off x="2210533" y="4446870"/>
            <a:ext cx="2067041" cy="707886"/>
          </a:xfrm>
          <a:prstGeom prst="rect">
            <a:avLst/>
          </a:prstGeom>
          <a:noFill/>
        </p:spPr>
        <p:txBody>
          <a:bodyPr wrap="none" rtlCol="0">
            <a:spAutoFit/>
          </a:bodyPr>
          <a:lstStyle/>
          <a:p>
            <a:r>
              <a:rPr lang="en-US" altLang="ko-KR" sz="4000" i="1" dirty="0" err="1">
                <a:latin typeface="Calibri" panose="020F0502020204030204" pitchFamily="34" charset="0"/>
                <a:cs typeface="Calibri" panose="020F0502020204030204" pitchFamily="34" charset="0"/>
              </a:rPr>
              <a:t>AudioSet</a:t>
            </a:r>
            <a:endParaRPr lang="ko-KR" altLang="en-US" sz="4000" i="1" dirty="0">
              <a:latin typeface="Calibri" panose="020F0502020204030204" pitchFamily="34" charset="0"/>
              <a:cs typeface="Calibri" panose="020F0502020204030204" pitchFamily="34" charset="0"/>
            </a:endParaRPr>
          </a:p>
        </p:txBody>
      </p:sp>
      <p:pic>
        <p:nvPicPr>
          <p:cNvPr id="8" name="그림 7">
            <a:extLst>
              <a:ext uri="{FF2B5EF4-FFF2-40B4-BE49-F238E27FC236}">
                <a16:creationId xmlns:a16="http://schemas.microsoft.com/office/drawing/2014/main" id="{E095BA6F-F4DE-41E1-87E0-4EA793AC70A4}"/>
              </a:ext>
            </a:extLst>
          </p:cNvPr>
          <p:cNvPicPr>
            <a:picLocks noChangeAspect="1"/>
          </p:cNvPicPr>
          <p:nvPr/>
        </p:nvPicPr>
        <p:blipFill>
          <a:blip r:embed="rId3"/>
          <a:stretch>
            <a:fillRect/>
          </a:stretch>
        </p:blipFill>
        <p:spPr>
          <a:xfrm>
            <a:off x="1080176" y="2755525"/>
            <a:ext cx="4327753" cy="1728424"/>
          </a:xfrm>
          <a:prstGeom prst="rect">
            <a:avLst/>
          </a:prstGeom>
        </p:spPr>
      </p:pic>
    </p:spTree>
    <p:extLst>
      <p:ext uri="{BB962C8B-B14F-4D97-AF65-F5344CB8AC3E}">
        <p14:creationId xmlns:p14="http://schemas.microsoft.com/office/powerpoint/2010/main" val="2538117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Dataset</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26</a:t>
            </a:fld>
            <a:endParaRPr lang="ko-KR" altLang="en-US"/>
          </a:p>
        </p:txBody>
      </p:sp>
      <p:sp>
        <p:nvSpPr>
          <p:cNvPr id="7" name="TextBox 6">
            <a:extLst>
              <a:ext uri="{FF2B5EF4-FFF2-40B4-BE49-F238E27FC236}">
                <a16:creationId xmlns:a16="http://schemas.microsoft.com/office/drawing/2014/main" id="{F6564D4A-5B2A-4985-AC95-90F0536E6C00}"/>
              </a:ext>
            </a:extLst>
          </p:cNvPr>
          <p:cNvSpPr txBox="1"/>
          <p:nvPr/>
        </p:nvSpPr>
        <p:spPr>
          <a:xfrm>
            <a:off x="988857" y="4647579"/>
            <a:ext cx="2067041" cy="707886"/>
          </a:xfrm>
          <a:prstGeom prst="rect">
            <a:avLst/>
          </a:prstGeom>
          <a:noFill/>
        </p:spPr>
        <p:txBody>
          <a:bodyPr wrap="none" rtlCol="0">
            <a:spAutoFit/>
          </a:bodyPr>
          <a:lstStyle/>
          <a:p>
            <a:r>
              <a:rPr lang="en-US" altLang="ko-KR" sz="4000" i="1" dirty="0" err="1">
                <a:latin typeface="Calibri" panose="020F0502020204030204" pitchFamily="34" charset="0"/>
                <a:cs typeface="Calibri" panose="020F0502020204030204" pitchFamily="34" charset="0"/>
              </a:rPr>
              <a:t>AudioSet</a:t>
            </a:r>
            <a:endParaRPr lang="ko-KR" altLang="en-US" sz="4000" i="1" dirty="0">
              <a:latin typeface="Calibri" panose="020F0502020204030204" pitchFamily="34" charset="0"/>
              <a:cs typeface="Calibri" panose="020F0502020204030204" pitchFamily="34" charset="0"/>
            </a:endParaRPr>
          </a:p>
        </p:txBody>
      </p:sp>
      <p:pic>
        <p:nvPicPr>
          <p:cNvPr id="8" name="그림 7">
            <a:extLst>
              <a:ext uri="{FF2B5EF4-FFF2-40B4-BE49-F238E27FC236}">
                <a16:creationId xmlns:a16="http://schemas.microsoft.com/office/drawing/2014/main" id="{E095BA6F-F4DE-41E1-87E0-4EA793AC70A4}"/>
              </a:ext>
            </a:extLst>
          </p:cNvPr>
          <p:cNvPicPr>
            <a:picLocks noChangeAspect="1"/>
          </p:cNvPicPr>
          <p:nvPr/>
        </p:nvPicPr>
        <p:blipFill>
          <a:blip r:embed="rId3"/>
          <a:stretch>
            <a:fillRect/>
          </a:stretch>
        </p:blipFill>
        <p:spPr>
          <a:xfrm>
            <a:off x="521911" y="2919155"/>
            <a:ext cx="3000935" cy="1728424"/>
          </a:xfrm>
          <a:prstGeom prst="rect">
            <a:avLst/>
          </a:prstGeom>
        </p:spPr>
      </p:pic>
      <p:cxnSp>
        <p:nvCxnSpPr>
          <p:cNvPr id="3" name="직선 화살표 연결선 2">
            <a:extLst>
              <a:ext uri="{FF2B5EF4-FFF2-40B4-BE49-F238E27FC236}">
                <a16:creationId xmlns:a16="http://schemas.microsoft.com/office/drawing/2014/main" id="{25272754-EEA8-4FFA-AF7A-02FB748078BB}"/>
              </a:ext>
            </a:extLst>
          </p:cNvPr>
          <p:cNvCxnSpPr>
            <a:cxnSpLocks/>
          </p:cNvCxnSpPr>
          <p:nvPr/>
        </p:nvCxnSpPr>
        <p:spPr>
          <a:xfrm flipV="1">
            <a:off x="3792353" y="2506024"/>
            <a:ext cx="1366788" cy="983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 name="Picture 2" descr="Different types of musical instruments illustration. Stock Vector - 84578637">
            <a:extLst>
              <a:ext uri="{FF2B5EF4-FFF2-40B4-BE49-F238E27FC236}">
                <a16:creationId xmlns:a16="http://schemas.microsoft.com/office/drawing/2014/main" id="{B3335176-2835-4C9B-99FF-57E3903AE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8648" y="1445108"/>
            <a:ext cx="1834706" cy="17817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5E9FFE8-A86D-45A9-A52D-9E8B647D624A}"/>
              </a:ext>
            </a:extLst>
          </p:cNvPr>
          <p:cNvSpPr txBox="1"/>
          <p:nvPr/>
        </p:nvSpPr>
        <p:spPr>
          <a:xfrm>
            <a:off x="7333683" y="1760635"/>
            <a:ext cx="4677178" cy="707886"/>
          </a:xfrm>
          <a:prstGeom prst="rect">
            <a:avLst/>
          </a:prstGeom>
          <a:noFill/>
        </p:spPr>
        <p:txBody>
          <a:bodyPr wrap="none" rtlCol="0">
            <a:spAutoFit/>
          </a:bodyPr>
          <a:lstStyle/>
          <a:p>
            <a:r>
              <a:rPr lang="en-US" altLang="ko-KR" sz="4000" i="1" dirty="0" err="1">
                <a:latin typeface="Calibri" panose="020F0502020204030204" pitchFamily="34" charset="0"/>
                <a:cs typeface="Calibri" panose="020F0502020204030204" pitchFamily="34" charset="0"/>
              </a:rPr>
              <a:t>AudioSet</a:t>
            </a:r>
            <a:r>
              <a:rPr lang="en-US" altLang="ko-KR" sz="4000" i="1" dirty="0">
                <a:latin typeface="Calibri" panose="020F0502020204030204" pitchFamily="34" charset="0"/>
                <a:cs typeface="Calibri" panose="020F0502020204030204" pitchFamily="34" charset="0"/>
              </a:rPr>
              <a:t>-Instruments</a:t>
            </a:r>
            <a:endParaRPr lang="ko-KR" altLang="en-US" sz="4000" i="1"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CFE152D-9D2E-4F4E-B735-2A17DCF0D752}"/>
              </a:ext>
            </a:extLst>
          </p:cNvPr>
          <p:cNvSpPr txBox="1"/>
          <p:nvPr/>
        </p:nvSpPr>
        <p:spPr>
          <a:xfrm>
            <a:off x="7465610" y="2442216"/>
            <a:ext cx="4212948" cy="461665"/>
          </a:xfrm>
          <a:prstGeom prst="rect">
            <a:avLst/>
          </a:prstGeom>
          <a:noFill/>
        </p:spPr>
        <p:txBody>
          <a:bodyPr wrap="none" rtlCol="0">
            <a:spAutoFit/>
          </a:bodyPr>
          <a:lstStyle/>
          <a:p>
            <a:r>
              <a:rPr lang="en-US" altLang="ko-KR" sz="2400" dirty="0">
                <a:solidFill>
                  <a:srgbClr val="FF0000"/>
                </a:solidFill>
                <a:latin typeface="Calibri" panose="020F0502020204030204" pitchFamily="34" charset="0"/>
                <a:cs typeface="Calibri" panose="020F0502020204030204" pitchFamily="34" charset="0"/>
              </a:rPr>
              <a:t>(Similar dataset to target paper.)</a:t>
            </a:r>
            <a:endParaRPr lang="ko-KR" altLang="en-US" sz="2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9455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Dataset</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27</a:t>
            </a:fld>
            <a:endParaRPr lang="ko-KR" altLang="en-US"/>
          </a:p>
        </p:txBody>
      </p:sp>
      <p:sp>
        <p:nvSpPr>
          <p:cNvPr id="7" name="TextBox 6">
            <a:extLst>
              <a:ext uri="{FF2B5EF4-FFF2-40B4-BE49-F238E27FC236}">
                <a16:creationId xmlns:a16="http://schemas.microsoft.com/office/drawing/2014/main" id="{F6564D4A-5B2A-4985-AC95-90F0536E6C00}"/>
              </a:ext>
            </a:extLst>
          </p:cNvPr>
          <p:cNvSpPr txBox="1"/>
          <p:nvPr/>
        </p:nvSpPr>
        <p:spPr>
          <a:xfrm>
            <a:off x="988857" y="4647579"/>
            <a:ext cx="2067041" cy="707886"/>
          </a:xfrm>
          <a:prstGeom prst="rect">
            <a:avLst/>
          </a:prstGeom>
          <a:noFill/>
        </p:spPr>
        <p:txBody>
          <a:bodyPr wrap="none" rtlCol="0">
            <a:spAutoFit/>
          </a:bodyPr>
          <a:lstStyle/>
          <a:p>
            <a:r>
              <a:rPr lang="en-US" altLang="ko-KR" sz="4000" i="1" dirty="0" err="1">
                <a:latin typeface="Calibri" panose="020F0502020204030204" pitchFamily="34" charset="0"/>
                <a:cs typeface="Calibri" panose="020F0502020204030204" pitchFamily="34" charset="0"/>
              </a:rPr>
              <a:t>AudioSet</a:t>
            </a:r>
            <a:endParaRPr lang="ko-KR" altLang="en-US" sz="4000" i="1" dirty="0">
              <a:latin typeface="Calibri" panose="020F0502020204030204" pitchFamily="34" charset="0"/>
              <a:cs typeface="Calibri" panose="020F0502020204030204" pitchFamily="34" charset="0"/>
            </a:endParaRPr>
          </a:p>
        </p:txBody>
      </p:sp>
      <p:pic>
        <p:nvPicPr>
          <p:cNvPr id="8" name="그림 7">
            <a:extLst>
              <a:ext uri="{FF2B5EF4-FFF2-40B4-BE49-F238E27FC236}">
                <a16:creationId xmlns:a16="http://schemas.microsoft.com/office/drawing/2014/main" id="{E095BA6F-F4DE-41E1-87E0-4EA793AC70A4}"/>
              </a:ext>
            </a:extLst>
          </p:cNvPr>
          <p:cNvPicPr>
            <a:picLocks noChangeAspect="1"/>
          </p:cNvPicPr>
          <p:nvPr/>
        </p:nvPicPr>
        <p:blipFill>
          <a:blip r:embed="rId3"/>
          <a:stretch>
            <a:fillRect/>
          </a:stretch>
        </p:blipFill>
        <p:spPr>
          <a:xfrm>
            <a:off x="521911" y="2919155"/>
            <a:ext cx="3000935" cy="1728424"/>
          </a:xfrm>
          <a:prstGeom prst="rect">
            <a:avLst/>
          </a:prstGeom>
        </p:spPr>
      </p:pic>
      <p:cxnSp>
        <p:nvCxnSpPr>
          <p:cNvPr id="3" name="직선 화살표 연결선 2">
            <a:extLst>
              <a:ext uri="{FF2B5EF4-FFF2-40B4-BE49-F238E27FC236}">
                <a16:creationId xmlns:a16="http://schemas.microsoft.com/office/drawing/2014/main" id="{25272754-EEA8-4FFA-AF7A-02FB748078BB}"/>
              </a:ext>
            </a:extLst>
          </p:cNvPr>
          <p:cNvCxnSpPr>
            <a:cxnSpLocks/>
          </p:cNvCxnSpPr>
          <p:nvPr/>
        </p:nvCxnSpPr>
        <p:spPr>
          <a:xfrm flipV="1">
            <a:off x="3792353" y="2506024"/>
            <a:ext cx="1366788" cy="983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 name="Picture 2" descr="Different types of musical instruments illustration. Stock Vector - 84578637">
            <a:extLst>
              <a:ext uri="{FF2B5EF4-FFF2-40B4-BE49-F238E27FC236}">
                <a16:creationId xmlns:a16="http://schemas.microsoft.com/office/drawing/2014/main" id="{B3335176-2835-4C9B-99FF-57E3903AE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581" y="1655898"/>
            <a:ext cx="1300837" cy="12632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5E9FFE8-A86D-45A9-A52D-9E8B647D624A}"/>
              </a:ext>
            </a:extLst>
          </p:cNvPr>
          <p:cNvSpPr txBox="1"/>
          <p:nvPr/>
        </p:nvSpPr>
        <p:spPr>
          <a:xfrm>
            <a:off x="6939048" y="1718359"/>
            <a:ext cx="4677178" cy="707886"/>
          </a:xfrm>
          <a:prstGeom prst="rect">
            <a:avLst/>
          </a:prstGeom>
          <a:noFill/>
        </p:spPr>
        <p:txBody>
          <a:bodyPr wrap="none" rtlCol="0">
            <a:spAutoFit/>
          </a:bodyPr>
          <a:lstStyle/>
          <a:p>
            <a:r>
              <a:rPr lang="en-US" altLang="ko-KR" sz="4000" i="1" dirty="0" err="1">
                <a:latin typeface="Calibri" panose="020F0502020204030204" pitchFamily="34" charset="0"/>
                <a:cs typeface="Calibri" panose="020F0502020204030204" pitchFamily="34" charset="0"/>
              </a:rPr>
              <a:t>AudioSet</a:t>
            </a:r>
            <a:r>
              <a:rPr lang="en-US" altLang="ko-KR" sz="4000" i="1" dirty="0">
                <a:latin typeface="Calibri" panose="020F0502020204030204" pitchFamily="34" charset="0"/>
                <a:cs typeface="Calibri" panose="020F0502020204030204" pitchFamily="34" charset="0"/>
              </a:rPr>
              <a:t>-Instruments</a:t>
            </a:r>
            <a:endParaRPr lang="ko-KR" altLang="en-US" sz="4000" i="1"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CFE152D-9D2E-4F4E-B735-2A17DCF0D752}"/>
              </a:ext>
            </a:extLst>
          </p:cNvPr>
          <p:cNvSpPr txBox="1"/>
          <p:nvPr/>
        </p:nvSpPr>
        <p:spPr>
          <a:xfrm>
            <a:off x="7070975" y="2399940"/>
            <a:ext cx="4210640" cy="830997"/>
          </a:xfrm>
          <a:prstGeom prst="rect">
            <a:avLst/>
          </a:prstGeom>
          <a:noFill/>
        </p:spPr>
        <p:txBody>
          <a:bodyPr wrap="none" rtlCol="0">
            <a:spAutoFit/>
          </a:bodyPr>
          <a:lstStyle/>
          <a:p>
            <a:pPr marL="342900" indent="-342900">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Similar dataset to target paper</a:t>
            </a:r>
          </a:p>
          <a:p>
            <a:pPr marL="342900" indent="-342900">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We use the 20% subset. </a:t>
            </a:r>
            <a:endParaRPr lang="ko-KR" altLang="en-US" sz="2400" dirty="0">
              <a:latin typeface="Times New Roman" panose="02020603050405020304" pitchFamily="18" charset="0"/>
              <a:cs typeface="Times New Roman" panose="02020603050405020304" pitchFamily="18" charset="0"/>
            </a:endParaRPr>
          </a:p>
        </p:txBody>
      </p:sp>
      <p:cxnSp>
        <p:nvCxnSpPr>
          <p:cNvPr id="13" name="직선 화살표 연결선 12">
            <a:extLst>
              <a:ext uri="{FF2B5EF4-FFF2-40B4-BE49-F238E27FC236}">
                <a16:creationId xmlns:a16="http://schemas.microsoft.com/office/drawing/2014/main" id="{4BD81AC1-6FFA-4A8A-96CB-B85E32FF03E9}"/>
              </a:ext>
            </a:extLst>
          </p:cNvPr>
          <p:cNvCxnSpPr>
            <a:cxnSpLocks/>
          </p:cNvCxnSpPr>
          <p:nvPr/>
        </p:nvCxnSpPr>
        <p:spPr>
          <a:xfrm>
            <a:off x="3722024" y="3920567"/>
            <a:ext cx="15043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그림 14">
            <a:extLst>
              <a:ext uri="{FF2B5EF4-FFF2-40B4-BE49-F238E27FC236}">
                <a16:creationId xmlns:a16="http://schemas.microsoft.com/office/drawing/2014/main" id="{4AE46FB8-B236-4058-85F6-604ECE7AB4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032" y="3489158"/>
            <a:ext cx="2392555" cy="1116089"/>
          </a:xfrm>
          <a:prstGeom prst="rect">
            <a:avLst/>
          </a:prstGeom>
        </p:spPr>
      </p:pic>
      <p:sp>
        <p:nvSpPr>
          <p:cNvPr id="16" name="TextBox 15">
            <a:extLst>
              <a:ext uri="{FF2B5EF4-FFF2-40B4-BE49-F238E27FC236}">
                <a16:creationId xmlns:a16="http://schemas.microsoft.com/office/drawing/2014/main" id="{F2E3EDBA-D423-4955-AB27-E7B836ECE6A9}"/>
              </a:ext>
            </a:extLst>
          </p:cNvPr>
          <p:cNvSpPr txBox="1"/>
          <p:nvPr/>
        </p:nvSpPr>
        <p:spPr>
          <a:xfrm>
            <a:off x="7295183" y="3617791"/>
            <a:ext cx="3859198" cy="707886"/>
          </a:xfrm>
          <a:prstGeom prst="rect">
            <a:avLst/>
          </a:prstGeom>
          <a:noFill/>
        </p:spPr>
        <p:txBody>
          <a:bodyPr wrap="none" rtlCol="0">
            <a:spAutoFit/>
          </a:bodyPr>
          <a:lstStyle/>
          <a:p>
            <a:r>
              <a:rPr lang="en-US" altLang="ko-KR" sz="4000" i="1" dirty="0" err="1">
                <a:latin typeface="Calibri" panose="020F0502020204030204" pitchFamily="34" charset="0"/>
                <a:cs typeface="Calibri" panose="020F0502020204030204" pitchFamily="34" charset="0"/>
              </a:rPr>
              <a:t>AudioSet</a:t>
            </a:r>
            <a:r>
              <a:rPr lang="en-US" altLang="ko-KR" sz="4000" i="1" dirty="0">
                <a:latin typeface="Calibri" panose="020F0502020204030204" pitchFamily="34" charset="0"/>
                <a:cs typeface="Calibri" panose="020F0502020204030204" pitchFamily="34" charset="0"/>
              </a:rPr>
              <a:t>-Animals</a:t>
            </a:r>
            <a:endParaRPr lang="ko-KR" altLang="en-US" sz="40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663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Dataset</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9043736" y="6242113"/>
            <a:ext cx="2743200" cy="365125"/>
          </a:xfrm>
        </p:spPr>
        <p:txBody>
          <a:bodyPr/>
          <a:lstStyle/>
          <a:p>
            <a:fld id="{CA1AAB14-659C-495B-B4B2-DD9A364F6C9D}" type="slidenum">
              <a:rPr lang="ko-KR" altLang="en-US" smtClean="0"/>
              <a:t>28</a:t>
            </a:fld>
            <a:endParaRPr lang="ko-KR" altLang="en-US"/>
          </a:p>
        </p:txBody>
      </p:sp>
      <p:sp>
        <p:nvSpPr>
          <p:cNvPr id="7" name="TextBox 6">
            <a:extLst>
              <a:ext uri="{FF2B5EF4-FFF2-40B4-BE49-F238E27FC236}">
                <a16:creationId xmlns:a16="http://schemas.microsoft.com/office/drawing/2014/main" id="{F6564D4A-5B2A-4985-AC95-90F0536E6C00}"/>
              </a:ext>
            </a:extLst>
          </p:cNvPr>
          <p:cNvSpPr txBox="1"/>
          <p:nvPr/>
        </p:nvSpPr>
        <p:spPr>
          <a:xfrm>
            <a:off x="988857" y="4647579"/>
            <a:ext cx="2067041" cy="707886"/>
          </a:xfrm>
          <a:prstGeom prst="rect">
            <a:avLst/>
          </a:prstGeom>
          <a:noFill/>
        </p:spPr>
        <p:txBody>
          <a:bodyPr wrap="none" rtlCol="0">
            <a:spAutoFit/>
          </a:bodyPr>
          <a:lstStyle/>
          <a:p>
            <a:r>
              <a:rPr lang="en-US" altLang="ko-KR" sz="4000" i="1" dirty="0" err="1">
                <a:latin typeface="Calibri" panose="020F0502020204030204" pitchFamily="34" charset="0"/>
                <a:cs typeface="Calibri" panose="020F0502020204030204" pitchFamily="34" charset="0"/>
              </a:rPr>
              <a:t>AudioSet</a:t>
            </a:r>
            <a:endParaRPr lang="ko-KR" altLang="en-US" sz="4000" i="1" dirty="0">
              <a:latin typeface="Calibri" panose="020F0502020204030204" pitchFamily="34" charset="0"/>
              <a:cs typeface="Calibri" panose="020F0502020204030204" pitchFamily="34" charset="0"/>
            </a:endParaRPr>
          </a:p>
        </p:txBody>
      </p:sp>
      <p:pic>
        <p:nvPicPr>
          <p:cNvPr id="8" name="그림 7">
            <a:extLst>
              <a:ext uri="{FF2B5EF4-FFF2-40B4-BE49-F238E27FC236}">
                <a16:creationId xmlns:a16="http://schemas.microsoft.com/office/drawing/2014/main" id="{E095BA6F-F4DE-41E1-87E0-4EA793AC70A4}"/>
              </a:ext>
            </a:extLst>
          </p:cNvPr>
          <p:cNvPicPr>
            <a:picLocks noChangeAspect="1"/>
          </p:cNvPicPr>
          <p:nvPr/>
        </p:nvPicPr>
        <p:blipFill>
          <a:blip r:embed="rId3"/>
          <a:stretch>
            <a:fillRect/>
          </a:stretch>
        </p:blipFill>
        <p:spPr>
          <a:xfrm>
            <a:off x="521911" y="2919155"/>
            <a:ext cx="3000935" cy="1728424"/>
          </a:xfrm>
          <a:prstGeom prst="rect">
            <a:avLst/>
          </a:prstGeom>
        </p:spPr>
      </p:pic>
      <p:cxnSp>
        <p:nvCxnSpPr>
          <p:cNvPr id="3" name="직선 화살표 연결선 2">
            <a:extLst>
              <a:ext uri="{FF2B5EF4-FFF2-40B4-BE49-F238E27FC236}">
                <a16:creationId xmlns:a16="http://schemas.microsoft.com/office/drawing/2014/main" id="{25272754-EEA8-4FFA-AF7A-02FB748078BB}"/>
              </a:ext>
            </a:extLst>
          </p:cNvPr>
          <p:cNvCxnSpPr>
            <a:cxnSpLocks/>
          </p:cNvCxnSpPr>
          <p:nvPr/>
        </p:nvCxnSpPr>
        <p:spPr>
          <a:xfrm flipV="1">
            <a:off x="3792353" y="2220161"/>
            <a:ext cx="1366788" cy="983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1" name="Picture 2" descr="Different types of musical instruments illustration. Stock Vector - 84578637">
            <a:extLst>
              <a:ext uri="{FF2B5EF4-FFF2-40B4-BE49-F238E27FC236}">
                <a16:creationId xmlns:a16="http://schemas.microsoft.com/office/drawing/2014/main" id="{B3335176-2835-4C9B-99FF-57E3903AE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5581" y="1370035"/>
            <a:ext cx="1300837" cy="126325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5E9FFE8-A86D-45A9-A52D-9E8B647D624A}"/>
              </a:ext>
            </a:extLst>
          </p:cNvPr>
          <p:cNvSpPr txBox="1"/>
          <p:nvPr/>
        </p:nvSpPr>
        <p:spPr>
          <a:xfrm>
            <a:off x="6939048" y="1432496"/>
            <a:ext cx="4677178" cy="707886"/>
          </a:xfrm>
          <a:prstGeom prst="rect">
            <a:avLst/>
          </a:prstGeom>
          <a:noFill/>
        </p:spPr>
        <p:txBody>
          <a:bodyPr wrap="none" rtlCol="0">
            <a:spAutoFit/>
          </a:bodyPr>
          <a:lstStyle/>
          <a:p>
            <a:r>
              <a:rPr lang="en-US" altLang="ko-KR" sz="4000" i="1" dirty="0" err="1">
                <a:latin typeface="Calibri" panose="020F0502020204030204" pitchFamily="34" charset="0"/>
                <a:cs typeface="Calibri" panose="020F0502020204030204" pitchFamily="34" charset="0"/>
              </a:rPr>
              <a:t>AudioSet</a:t>
            </a:r>
            <a:r>
              <a:rPr lang="en-US" altLang="ko-KR" sz="4000" i="1" dirty="0">
                <a:latin typeface="Calibri" panose="020F0502020204030204" pitchFamily="34" charset="0"/>
                <a:cs typeface="Calibri" panose="020F0502020204030204" pitchFamily="34" charset="0"/>
              </a:rPr>
              <a:t>-Instruments</a:t>
            </a:r>
            <a:endParaRPr lang="ko-KR" altLang="en-US" sz="4000" i="1"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CFE152D-9D2E-4F4E-B735-2A17DCF0D752}"/>
              </a:ext>
            </a:extLst>
          </p:cNvPr>
          <p:cNvSpPr txBox="1"/>
          <p:nvPr/>
        </p:nvSpPr>
        <p:spPr>
          <a:xfrm>
            <a:off x="7070975" y="2114077"/>
            <a:ext cx="4210640" cy="830997"/>
          </a:xfrm>
          <a:prstGeom prst="rect">
            <a:avLst/>
          </a:prstGeom>
          <a:noFill/>
        </p:spPr>
        <p:txBody>
          <a:bodyPr wrap="none" rtlCol="0">
            <a:spAutoFit/>
          </a:bodyPr>
          <a:lstStyle/>
          <a:p>
            <a:pPr marL="342900" indent="-342900">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Similar dataset to target paper</a:t>
            </a:r>
          </a:p>
          <a:p>
            <a:pPr marL="342900" indent="-342900">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We use the 20% subset. </a:t>
            </a:r>
            <a:endParaRPr lang="ko-KR" altLang="en-US" sz="2400" dirty="0">
              <a:latin typeface="Times New Roman" panose="02020603050405020304" pitchFamily="18" charset="0"/>
              <a:cs typeface="Times New Roman" panose="02020603050405020304" pitchFamily="18" charset="0"/>
            </a:endParaRPr>
          </a:p>
        </p:txBody>
      </p:sp>
      <p:cxnSp>
        <p:nvCxnSpPr>
          <p:cNvPr id="13" name="직선 화살표 연결선 12">
            <a:extLst>
              <a:ext uri="{FF2B5EF4-FFF2-40B4-BE49-F238E27FC236}">
                <a16:creationId xmlns:a16="http://schemas.microsoft.com/office/drawing/2014/main" id="{4BD81AC1-6FFA-4A8A-96CB-B85E32FF03E9}"/>
              </a:ext>
            </a:extLst>
          </p:cNvPr>
          <p:cNvCxnSpPr>
            <a:cxnSpLocks/>
          </p:cNvCxnSpPr>
          <p:nvPr/>
        </p:nvCxnSpPr>
        <p:spPr>
          <a:xfrm>
            <a:off x="3722024" y="3634704"/>
            <a:ext cx="15043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그림 14">
            <a:extLst>
              <a:ext uri="{FF2B5EF4-FFF2-40B4-BE49-F238E27FC236}">
                <a16:creationId xmlns:a16="http://schemas.microsoft.com/office/drawing/2014/main" id="{4AE46FB8-B236-4058-85F6-604ECE7AB4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032" y="3054534"/>
            <a:ext cx="2392555" cy="1116089"/>
          </a:xfrm>
          <a:prstGeom prst="rect">
            <a:avLst/>
          </a:prstGeom>
        </p:spPr>
      </p:pic>
      <p:sp>
        <p:nvSpPr>
          <p:cNvPr id="16" name="TextBox 15">
            <a:extLst>
              <a:ext uri="{FF2B5EF4-FFF2-40B4-BE49-F238E27FC236}">
                <a16:creationId xmlns:a16="http://schemas.microsoft.com/office/drawing/2014/main" id="{F2E3EDBA-D423-4955-AB27-E7B836ECE6A9}"/>
              </a:ext>
            </a:extLst>
          </p:cNvPr>
          <p:cNvSpPr txBox="1"/>
          <p:nvPr/>
        </p:nvSpPr>
        <p:spPr>
          <a:xfrm>
            <a:off x="7612816" y="3203295"/>
            <a:ext cx="3859198" cy="707886"/>
          </a:xfrm>
          <a:prstGeom prst="rect">
            <a:avLst/>
          </a:prstGeom>
          <a:noFill/>
        </p:spPr>
        <p:txBody>
          <a:bodyPr wrap="none" rtlCol="0">
            <a:spAutoFit/>
          </a:bodyPr>
          <a:lstStyle/>
          <a:p>
            <a:r>
              <a:rPr lang="en-US" altLang="ko-KR" sz="4000" i="1" dirty="0" err="1">
                <a:latin typeface="Calibri" panose="020F0502020204030204" pitchFamily="34" charset="0"/>
                <a:cs typeface="Calibri" panose="020F0502020204030204" pitchFamily="34" charset="0"/>
              </a:rPr>
              <a:t>AudioSet</a:t>
            </a:r>
            <a:r>
              <a:rPr lang="en-US" altLang="ko-KR" sz="4000" i="1" dirty="0">
                <a:latin typeface="Calibri" panose="020F0502020204030204" pitchFamily="34" charset="0"/>
                <a:cs typeface="Calibri" panose="020F0502020204030204" pitchFamily="34" charset="0"/>
              </a:rPr>
              <a:t>-Animals</a:t>
            </a:r>
            <a:endParaRPr lang="ko-KR" altLang="en-US" sz="4000" i="1" dirty="0">
              <a:latin typeface="Calibri" panose="020F0502020204030204" pitchFamily="34" charset="0"/>
              <a:cs typeface="Calibri" panose="020F0502020204030204" pitchFamily="34" charset="0"/>
            </a:endParaRPr>
          </a:p>
        </p:txBody>
      </p:sp>
      <p:pic>
        <p:nvPicPr>
          <p:cNvPr id="2" name="그림 1">
            <a:extLst>
              <a:ext uri="{FF2B5EF4-FFF2-40B4-BE49-F238E27FC236}">
                <a16:creationId xmlns:a16="http://schemas.microsoft.com/office/drawing/2014/main" id="{90F7AE7E-A225-4AFD-89DA-44ED3085DC50}"/>
              </a:ext>
            </a:extLst>
          </p:cNvPr>
          <p:cNvPicPr>
            <a:picLocks noChangeAspect="1"/>
          </p:cNvPicPr>
          <p:nvPr/>
        </p:nvPicPr>
        <p:blipFill>
          <a:blip r:embed="rId6"/>
          <a:stretch>
            <a:fillRect/>
          </a:stretch>
        </p:blipFill>
        <p:spPr>
          <a:xfrm>
            <a:off x="5327117" y="4591865"/>
            <a:ext cx="1883494" cy="1567604"/>
          </a:xfrm>
          <a:prstGeom prst="rect">
            <a:avLst/>
          </a:prstGeom>
        </p:spPr>
      </p:pic>
      <p:cxnSp>
        <p:nvCxnSpPr>
          <p:cNvPr id="17" name="직선 화살표 연결선 16">
            <a:extLst>
              <a:ext uri="{FF2B5EF4-FFF2-40B4-BE49-F238E27FC236}">
                <a16:creationId xmlns:a16="http://schemas.microsoft.com/office/drawing/2014/main" id="{463D5A3A-2355-49EC-AF07-DB355F7C88BF}"/>
              </a:ext>
            </a:extLst>
          </p:cNvPr>
          <p:cNvCxnSpPr>
            <a:cxnSpLocks/>
          </p:cNvCxnSpPr>
          <p:nvPr/>
        </p:nvCxnSpPr>
        <p:spPr>
          <a:xfrm>
            <a:off x="3672797" y="4166309"/>
            <a:ext cx="1504368" cy="10297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D2C1AB37-8CDC-463B-9558-59140368BA9A}"/>
              </a:ext>
            </a:extLst>
          </p:cNvPr>
          <p:cNvSpPr txBox="1"/>
          <p:nvPr/>
        </p:nvSpPr>
        <p:spPr>
          <a:xfrm>
            <a:off x="7327194" y="4436189"/>
            <a:ext cx="2767296" cy="707886"/>
          </a:xfrm>
          <a:prstGeom prst="rect">
            <a:avLst/>
          </a:prstGeom>
          <a:noFill/>
        </p:spPr>
        <p:txBody>
          <a:bodyPr wrap="none" rtlCol="0">
            <a:spAutoFit/>
          </a:bodyPr>
          <a:lstStyle/>
          <a:p>
            <a:r>
              <a:rPr lang="en-US" altLang="ko-KR" sz="4000" i="1" dirty="0">
                <a:latin typeface="Calibri" panose="020F0502020204030204" pitchFamily="34" charset="0"/>
                <a:cs typeface="Calibri" panose="020F0502020204030204" pitchFamily="34" charset="0"/>
              </a:rPr>
              <a:t>AVE-Dataset</a:t>
            </a:r>
            <a:endParaRPr lang="ko-KR" altLang="en-US" sz="4000" i="1"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8238E36-4180-4EE7-A779-C799983AC947}"/>
              </a:ext>
            </a:extLst>
          </p:cNvPr>
          <p:cNvSpPr txBox="1"/>
          <p:nvPr/>
        </p:nvSpPr>
        <p:spPr>
          <a:xfrm>
            <a:off x="7287576" y="5191782"/>
            <a:ext cx="4725524" cy="461665"/>
          </a:xfrm>
          <a:prstGeom prst="rect">
            <a:avLst/>
          </a:prstGeom>
          <a:noFill/>
        </p:spPr>
        <p:txBody>
          <a:bodyPr wrap="none" rtlCol="0">
            <a:spAutoFit/>
          </a:bodyPr>
          <a:lstStyle/>
          <a:p>
            <a:pPr marL="342900" indent="-342900">
              <a:buFont typeface="Arial" panose="020B0604020202020204" pitchFamily="34" charset="0"/>
              <a:buChar char="•"/>
            </a:pPr>
            <a:r>
              <a:rPr lang="en-US" altLang="ko-KR" sz="2400" dirty="0">
                <a:latin typeface="Times New Roman" panose="02020603050405020304" pitchFamily="18" charset="0"/>
                <a:cs typeface="Times New Roman" panose="02020603050405020304" pitchFamily="18" charset="0"/>
              </a:rPr>
              <a:t>Various kinds of real world event!</a:t>
            </a:r>
            <a:endParaRPr lang="ko-KR"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42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Implementation</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9043736" y="6242113"/>
            <a:ext cx="2743200" cy="365125"/>
          </a:xfrm>
        </p:spPr>
        <p:txBody>
          <a:bodyPr/>
          <a:lstStyle/>
          <a:p>
            <a:fld id="{CA1AAB14-659C-495B-B4B2-DD9A364F6C9D}" type="slidenum">
              <a:rPr lang="ko-KR" altLang="en-US" smtClean="0"/>
              <a:t>29</a:t>
            </a:fld>
            <a:endParaRPr lang="ko-KR" altLang="en-US"/>
          </a:p>
        </p:txBody>
      </p:sp>
      <p:graphicFrame>
        <p:nvGraphicFramePr>
          <p:cNvPr id="7" name="표 6">
            <a:extLst>
              <a:ext uri="{FF2B5EF4-FFF2-40B4-BE49-F238E27FC236}">
                <a16:creationId xmlns:a16="http://schemas.microsoft.com/office/drawing/2014/main" id="{3DC3CEFC-0537-4A1E-95CF-FC4CC2F1A572}"/>
              </a:ext>
            </a:extLst>
          </p:cNvPr>
          <p:cNvGraphicFramePr>
            <a:graphicFrameLocks noGrp="1"/>
          </p:cNvGraphicFramePr>
          <p:nvPr>
            <p:extLst>
              <p:ext uri="{D42A27DB-BD31-4B8C-83A1-F6EECF244321}">
                <p14:modId xmlns:p14="http://schemas.microsoft.com/office/powerpoint/2010/main" val="2556047966"/>
              </p:ext>
            </p:extLst>
          </p:nvPr>
        </p:nvGraphicFramePr>
        <p:xfrm>
          <a:off x="2133333" y="1673375"/>
          <a:ext cx="8127999" cy="3176850"/>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2490149655"/>
                    </a:ext>
                  </a:extLst>
                </a:gridCol>
                <a:gridCol w="2709333">
                  <a:extLst>
                    <a:ext uri="{9D8B030D-6E8A-4147-A177-3AD203B41FA5}">
                      <a16:colId xmlns:a16="http://schemas.microsoft.com/office/drawing/2014/main" val="1623059974"/>
                    </a:ext>
                  </a:extLst>
                </a:gridCol>
                <a:gridCol w="2709333">
                  <a:extLst>
                    <a:ext uri="{9D8B030D-6E8A-4147-A177-3AD203B41FA5}">
                      <a16:colId xmlns:a16="http://schemas.microsoft.com/office/drawing/2014/main" val="1762364981"/>
                    </a:ext>
                  </a:extLst>
                </a:gridCol>
              </a:tblGrid>
              <a:tr h="529475">
                <a:tc>
                  <a:txBody>
                    <a:bodyPr/>
                    <a:lstStyle/>
                    <a:p>
                      <a:pPr algn="ctr" latinLnBrk="1"/>
                      <a:endParaRPr lang="ko-KR" altLang="en-US" dirty="0">
                        <a:latin typeface="Calibri" panose="020F0502020204030204" pitchFamily="34" charset="0"/>
                        <a:cs typeface="Calibri" panose="020F0502020204030204" pitchFamily="34" charset="0"/>
                      </a:endParaRPr>
                    </a:p>
                  </a:txBody>
                  <a:tcPr anchor="ctr"/>
                </a:tc>
                <a:tc>
                  <a:txBody>
                    <a:bodyPr/>
                    <a:lstStyle/>
                    <a:p>
                      <a:pPr algn="ctr" latinLnBrk="1"/>
                      <a:r>
                        <a:rPr lang="en-US" altLang="ko-KR" dirty="0">
                          <a:latin typeface="Calibri" panose="020F0502020204030204" pitchFamily="34" charset="0"/>
                          <a:cs typeface="Calibri" panose="020F0502020204030204" pitchFamily="34" charset="0"/>
                        </a:rPr>
                        <a:t>Ours</a:t>
                      </a:r>
                      <a:endParaRPr lang="ko-KR" altLang="en-US" dirty="0">
                        <a:latin typeface="Calibri" panose="020F0502020204030204" pitchFamily="34" charset="0"/>
                        <a:cs typeface="Calibri" panose="020F0502020204030204" pitchFamily="34" charset="0"/>
                      </a:endParaRPr>
                    </a:p>
                  </a:txBody>
                  <a:tcPr anchor="ctr"/>
                </a:tc>
                <a:tc>
                  <a:txBody>
                    <a:bodyPr/>
                    <a:lstStyle/>
                    <a:p>
                      <a:pPr algn="ctr" latinLnBrk="1"/>
                      <a:r>
                        <a:rPr lang="en-US" altLang="ko-KR" dirty="0">
                          <a:latin typeface="Calibri" panose="020F0502020204030204" pitchFamily="34" charset="0"/>
                          <a:cs typeface="Calibri" panose="020F0502020204030204" pitchFamily="34" charset="0"/>
                        </a:rPr>
                        <a:t>Paper</a:t>
                      </a:r>
                      <a:endParaRPr lang="ko-KR" alt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86356995"/>
                  </a:ext>
                </a:extLst>
              </a:tr>
              <a:tr h="529475">
                <a:tc>
                  <a:txBody>
                    <a:bodyPr/>
                    <a:lstStyle/>
                    <a:p>
                      <a:pPr algn="ctr" latinLnBrk="1"/>
                      <a:r>
                        <a:rPr lang="en-US" altLang="ko-KR" dirty="0">
                          <a:latin typeface="Calibri" panose="020F0502020204030204" pitchFamily="34" charset="0"/>
                          <a:cs typeface="Calibri" panose="020F0502020204030204" pitchFamily="34" charset="0"/>
                        </a:rPr>
                        <a:t>Train / Val / Test size</a:t>
                      </a:r>
                      <a:endParaRPr lang="ko-KR" altLang="en-US" dirty="0">
                        <a:latin typeface="Calibri" panose="020F0502020204030204" pitchFamily="34" charset="0"/>
                        <a:cs typeface="Calibri" panose="020F0502020204030204" pitchFamily="34" charset="0"/>
                      </a:endParaRPr>
                    </a:p>
                  </a:txBody>
                  <a:tcPr anchor="ctr"/>
                </a:tc>
                <a:tc>
                  <a:txBody>
                    <a:bodyPr/>
                    <a:lstStyle/>
                    <a:p>
                      <a:pPr algn="ctr" latinLnBrk="1"/>
                      <a:r>
                        <a:rPr lang="en-US" altLang="ko-KR" dirty="0">
                          <a:latin typeface="Calibri" panose="020F0502020204030204" pitchFamily="34" charset="0"/>
                          <a:cs typeface="Calibri" panose="020F0502020204030204" pitchFamily="34" charset="0"/>
                        </a:rPr>
                        <a:t>48k / 6k / 6k</a:t>
                      </a:r>
                      <a:endParaRPr lang="ko-KR" altLang="en-US" dirty="0">
                        <a:latin typeface="Calibri" panose="020F0502020204030204" pitchFamily="34" charset="0"/>
                        <a:cs typeface="Calibri" panose="020F0502020204030204" pitchFamily="34" charset="0"/>
                      </a:endParaRPr>
                    </a:p>
                  </a:txBody>
                  <a:tcPr anchor="ctr"/>
                </a:tc>
                <a:tc>
                  <a:txBody>
                    <a:bodyPr/>
                    <a:lstStyle/>
                    <a:p>
                      <a:pPr algn="ctr" latinLnBrk="1"/>
                      <a:r>
                        <a:rPr lang="en-US" altLang="ko-KR" dirty="0">
                          <a:latin typeface="Calibri" panose="020F0502020204030204" pitchFamily="34" charset="0"/>
                          <a:cs typeface="Calibri" panose="020F0502020204030204" pitchFamily="34" charset="0"/>
                        </a:rPr>
                        <a:t>230k / 30k / 4.3k</a:t>
                      </a:r>
                      <a:endParaRPr lang="ko-KR" alt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568329409"/>
                  </a:ext>
                </a:extLst>
              </a:tr>
              <a:tr h="529475">
                <a:tc>
                  <a:txBody>
                    <a:bodyPr/>
                    <a:lstStyle/>
                    <a:p>
                      <a:pPr algn="ctr" latinLnBrk="1"/>
                      <a:r>
                        <a:rPr lang="en-US" altLang="ko-KR" dirty="0">
                          <a:latin typeface="Calibri" panose="020F0502020204030204" pitchFamily="34" charset="0"/>
                          <a:cs typeface="Calibri" panose="020F0502020204030204" pitchFamily="34" charset="0"/>
                        </a:rPr>
                        <a:t>Batch size</a:t>
                      </a:r>
                      <a:endParaRPr lang="ko-KR" altLang="en-US" dirty="0">
                        <a:latin typeface="Calibri" panose="020F0502020204030204" pitchFamily="34" charset="0"/>
                        <a:cs typeface="Calibri" panose="020F0502020204030204" pitchFamily="34" charset="0"/>
                      </a:endParaRPr>
                    </a:p>
                  </a:txBody>
                  <a:tcPr anchor="ctr"/>
                </a:tc>
                <a:tc>
                  <a:txBody>
                    <a:bodyPr/>
                    <a:lstStyle/>
                    <a:p>
                      <a:pPr algn="ctr" latinLnBrk="1"/>
                      <a:r>
                        <a:rPr lang="en-US" altLang="ko-KR" dirty="0">
                          <a:latin typeface="Calibri" panose="020F0502020204030204" pitchFamily="34" charset="0"/>
                          <a:cs typeface="Calibri" panose="020F0502020204030204" pitchFamily="34" charset="0"/>
                        </a:rPr>
                        <a:t>64</a:t>
                      </a:r>
                      <a:endParaRPr lang="ko-KR" altLang="en-US" dirty="0">
                        <a:latin typeface="Calibri" panose="020F0502020204030204" pitchFamily="34" charset="0"/>
                        <a:cs typeface="Calibri" panose="020F0502020204030204" pitchFamily="34" charset="0"/>
                      </a:endParaRPr>
                    </a:p>
                  </a:txBody>
                  <a:tcPr anchor="ctr"/>
                </a:tc>
                <a:tc>
                  <a:txBody>
                    <a:bodyPr/>
                    <a:lstStyle/>
                    <a:p>
                      <a:pPr algn="ctr" latinLnBrk="1"/>
                      <a:r>
                        <a:rPr lang="en-US" altLang="ko-KR" dirty="0">
                          <a:latin typeface="Calibri" panose="020F0502020204030204" pitchFamily="34" charset="0"/>
                          <a:cs typeface="Calibri" panose="020F0502020204030204" pitchFamily="34" charset="0"/>
                        </a:rPr>
                        <a:t>2,048</a:t>
                      </a:r>
                      <a:endParaRPr lang="ko-KR" alt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75104032"/>
                  </a:ext>
                </a:extLst>
              </a:tr>
              <a:tr h="529475">
                <a:tc>
                  <a:txBody>
                    <a:bodyPr/>
                    <a:lstStyle/>
                    <a:p>
                      <a:pPr algn="ctr" latinLnBrk="1"/>
                      <a:r>
                        <a:rPr lang="en-US" altLang="ko-KR" dirty="0">
                          <a:latin typeface="Calibri" panose="020F0502020204030204" pitchFamily="34" charset="0"/>
                          <a:cs typeface="Calibri" panose="020F0502020204030204" pitchFamily="34" charset="0"/>
                        </a:rPr>
                        <a:t>Learning rate</a:t>
                      </a:r>
                      <a:endParaRPr lang="ko-KR" altLang="en-US" dirty="0">
                        <a:latin typeface="Calibri" panose="020F0502020204030204" pitchFamily="34" charset="0"/>
                        <a:cs typeface="Calibri" panose="020F0502020204030204" pitchFamily="34" charset="0"/>
                      </a:endParaRPr>
                    </a:p>
                  </a:txBody>
                  <a:tcPr anchor="ctr"/>
                </a:tc>
                <a:tc>
                  <a:txBody>
                    <a:bodyPr/>
                    <a:lstStyle/>
                    <a:p>
                      <a:pPr algn="ctr" latinLnBrk="1"/>
                      <a:r>
                        <a:rPr lang="en-US" altLang="ko-KR" dirty="0">
                          <a:latin typeface="Calibri" panose="020F0502020204030204" pitchFamily="34" charset="0"/>
                          <a:cs typeface="Calibri" panose="020F0502020204030204" pitchFamily="34" charset="0"/>
                        </a:rPr>
                        <a:t>5e-5</a:t>
                      </a:r>
                      <a:endParaRPr lang="ko-KR" altLang="en-US" dirty="0">
                        <a:latin typeface="Calibri" panose="020F0502020204030204" pitchFamily="34" charset="0"/>
                        <a:cs typeface="Calibri" panose="020F0502020204030204" pitchFamily="34" charset="0"/>
                      </a:endParaRPr>
                    </a:p>
                  </a:txBody>
                  <a:tcPr anchor="ctr"/>
                </a:tc>
                <a:tc>
                  <a:txBody>
                    <a:bodyPr/>
                    <a:lstStyle/>
                    <a:p>
                      <a:pPr algn="ctr" latinLnBrk="1"/>
                      <a:r>
                        <a:rPr lang="en-US" altLang="ko-KR" dirty="0">
                          <a:solidFill>
                            <a:schemeClr val="accent3">
                              <a:lumMod val="75000"/>
                            </a:schemeClr>
                          </a:solidFill>
                          <a:latin typeface="Calibri" panose="020F0502020204030204" pitchFamily="34" charset="0"/>
                          <a:cs typeface="Calibri" panose="020F0502020204030204" pitchFamily="34" charset="0"/>
                        </a:rPr>
                        <a:t>Unknown</a:t>
                      </a:r>
                      <a:endParaRPr lang="ko-KR" altLang="en-US" dirty="0">
                        <a:solidFill>
                          <a:schemeClr val="accent3">
                            <a:lumMod val="75000"/>
                          </a:schemeClr>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85896804"/>
                  </a:ext>
                </a:extLst>
              </a:tr>
              <a:tr h="529475">
                <a:tc>
                  <a:txBody>
                    <a:bodyPr/>
                    <a:lstStyle/>
                    <a:p>
                      <a:pPr algn="ctr" latinLnBrk="1"/>
                      <a:r>
                        <a:rPr lang="en-US" altLang="ko-KR" dirty="0">
                          <a:latin typeface="Calibri" panose="020F0502020204030204" pitchFamily="34" charset="0"/>
                          <a:cs typeface="Calibri" panose="020F0502020204030204" pitchFamily="34" charset="0"/>
                        </a:rPr>
                        <a:t>Optimizer</a:t>
                      </a:r>
                      <a:endParaRPr lang="ko-KR" altLang="en-US" dirty="0">
                        <a:latin typeface="Calibri" panose="020F0502020204030204" pitchFamily="34" charset="0"/>
                        <a:cs typeface="Calibri" panose="020F0502020204030204" pitchFamily="34" charset="0"/>
                      </a:endParaRPr>
                    </a:p>
                  </a:txBody>
                  <a:tcPr anchor="ctr"/>
                </a:tc>
                <a:tc gridSpan="2">
                  <a:txBody>
                    <a:bodyPr/>
                    <a:lstStyle/>
                    <a:p>
                      <a:pPr algn="ctr" latinLnBrk="1"/>
                      <a:r>
                        <a:rPr lang="en-US" altLang="ko-KR" dirty="0">
                          <a:latin typeface="Calibri" panose="020F0502020204030204" pitchFamily="34" charset="0"/>
                          <a:cs typeface="Calibri" panose="020F0502020204030204" pitchFamily="34" charset="0"/>
                        </a:rPr>
                        <a:t>Adam</a:t>
                      </a:r>
                      <a:endParaRPr lang="ko-KR" altLang="en-US" dirty="0">
                        <a:latin typeface="Calibri" panose="020F0502020204030204" pitchFamily="34" charset="0"/>
                        <a:cs typeface="Calibri" panose="020F0502020204030204" pitchFamily="34" charset="0"/>
                      </a:endParaRPr>
                    </a:p>
                  </a:txBody>
                  <a:tcPr anchor="ctr"/>
                </a:tc>
                <a:tc hMerge="1">
                  <a:txBody>
                    <a:bodyPr/>
                    <a:lstStyle/>
                    <a:p>
                      <a:pPr latinLnBrk="1"/>
                      <a:endParaRPr lang="ko-KR" altLang="en-US" dirty="0"/>
                    </a:p>
                  </a:txBody>
                  <a:tcPr/>
                </a:tc>
                <a:extLst>
                  <a:ext uri="{0D108BD9-81ED-4DB2-BD59-A6C34878D82A}">
                    <a16:rowId xmlns:a16="http://schemas.microsoft.com/office/drawing/2014/main" val="3416588932"/>
                  </a:ext>
                </a:extLst>
              </a:tr>
              <a:tr h="529475">
                <a:tc>
                  <a:txBody>
                    <a:bodyPr/>
                    <a:lstStyle/>
                    <a:p>
                      <a:pPr algn="ctr" latinLnBrk="1"/>
                      <a:r>
                        <a:rPr lang="en-US" altLang="ko-KR" dirty="0">
                          <a:latin typeface="Calibri" panose="020F0502020204030204" pitchFamily="34" charset="0"/>
                          <a:cs typeface="Calibri" panose="020F0502020204030204" pitchFamily="34" charset="0"/>
                        </a:rPr>
                        <a:t>Weight decay</a:t>
                      </a:r>
                      <a:endParaRPr lang="ko-KR" altLang="en-US" dirty="0">
                        <a:latin typeface="Calibri" panose="020F0502020204030204" pitchFamily="34" charset="0"/>
                        <a:cs typeface="Calibri" panose="020F0502020204030204" pitchFamily="34" charset="0"/>
                      </a:endParaRPr>
                    </a:p>
                  </a:txBody>
                  <a:tcPr anchor="ctr"/>
                </a:tc>
                <a:tc gridSpan="2">
                  <a:txBody>
                    <a:bodyPr/>
                    <a:lstStyle/>
                    <a:p>
                      <a:pPr algn="ctr" latinLnBrk="1"/>
                      <a:r>
                        <a:rPr lang="en-US" altLang="ko-KR" dirty="0">
                          <a:latin typeface="Calibri" panose="020F0502020204030204" pitchFamily="34" charset="0"/>
                          <a:cs typeface="Calibri" panose="020F0502020204030204" pitchFamily="34" charset="0"/>
                        </a:rPr>
                        <a:t>1e-5</a:t>
                      </a:r>
                      <a:endParaRPr lang="ko-KR" altLang="en-US" dirty="0">
                        <a:latin typeface="Calibri" panose="020F0502020204030204" pitchFamily="34" charset="0"/>
                        <a:cs typeface="Calibri" panose="020F0502020204030204" pitchFamily="34" charset="0"/>
                      </a:endParaRPr>
                    </a:p>
                  </a:txBody>
                  <a:tcPr anchor="ctr"/>
                </a:tc>
                <a:tc hMerge="1">
                  <a:txBody>
                    <a:bodyPr/>
                    <a:lstStyle/>
                    <a:p>
                      <a:pPr algn="ctr" latinLnBrk="1"/>
                      <a:endParaRPr lang="ko-KR"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82670278"/>
                  </a:ext>
                </a:extLst>
              </a:tr>
            </a:tbl>
          </a:graphicData>
        </a:graphic>
      </p:graphicFrame>
      <p:sp>
        <p:nvSpPr>
          <p:cNvPr id="8" name="TextBox 7">
            <a:extLst>
              <a:ext uri="{FF2B5EF4-FFF2-40B4-BE49-F238E27FC236}">
                <a16:creationId xmlns:a16="http://schemas.microsoft.com/office/drawing/2014/main" id="{9638D5F5-B3A4-4D78-810C-2782B1FE35F3}"/>
              </a:ext>
            </a:extLst>
          </p:cNvPr>
          <p:cNvSpPr txBox="1"/>
          <p:nvPr/>
        </p:nvSpPr>
        <p:spPr>
          <a:xfrm>
            <a:off x="2339959" y="5315336"/>
            <a:ext cx="7962821" cy="461665"/>
          </a:xfrm>
          <a:prstGeom prst="rect">
            <a:avLst/>
          </a:prstGeom>
          <a:noFill/>
        </p:spPr>
        <p:txBody>
          <a:bodyPr wrap="none" rtlCol="0">
            <a:spAutoFit/>
          </a:bodyPr>
          <a:lstStyle/>
          <a:p>
            <a:r>
              <a:rPr lang="en-US" altLang="ko-KR" sz="2400" dirty="0">
                <a:latin typeface="Calibri" panose="020F0502020204030204" pitchFamily="34" charset="0"/>
                <a:cs typeface="Calibri" panose="020F0502020204030204" pitchFamily="34" charset="0"/>
              </a:rPr>
              <a:t>GitHub: </a:t>
            </a:r>
            <a:r>
              <a:rPr lang="en-US" altLang="ko-KR" sz="2400" dirty="0">
                <a:latin typeface="Calibri" panose="020F0502020204030204" pitchFamily="34" charset="0"/>
                <a:cs typeface="Calibri" panose="020F0502020204030204" pitchFamily="34" charset="0"/>
                <a:hlinkClick r:id="rId3"/>
              </a:rPr>
              <a:t>https://github.com/kyuyeonpooh/objects-that-sound</a:t>
            </a:r>
            <a:r>
              <a:rPr lang="en-US" altLang="ko-KR" sz="2400" dirty="0">
                <a:latin typeface="Calibri" panose="020F0502020204030204" pitchFamily="34" charset="0"/>
                <a:cs typeface="Calibri" panose="020F0502020204030204" pitchFamily="34" charset="0"/>
              </a:rPr>
              <a:t> </a:t>
            </a:r>
            <a:endParaRPr lang="ko-KR"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390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Abstract</a:t>
            </a:r>
            <a:endParaRPr lang="ko-KR" altLang="en-US" dirty="0"/>
          </a:p>
        </p:txBody>
      </p:sp>
      <p:cxnSp>
        <p:nvCxnSpPr>
          <p:cNvPr id="21" name="직선 연결선 20">
            <a:extLst>
              <a:ext uri="{FF2B5EF4-FFF2-40B4-BE49-F238E27FC236}">
                <a16:creationId xmlns:a16="http://schemas.microsoft.com/office/drawing/2014/main" id="{D28D76BB-2D3B-43F2-B146-C292B10AC930}"/>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 name="슬라이드 번호 개체 틀 16">
            <a:extLst>
              <a:ext uri="{FF2B5EF4-FFF2-40B4-BE49-F238E27FC236}">
                <a16:creationId xmlns:a16="http://schemas.microsoft.com/office/drawing/2014/main" id="{3B8F8E45-98B8-445C-8230-E64937057905}"/>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3</a:t>
            </a:fld>
            <a:endParaRPr lang="ko-KR" altLang="en-US"/>
          </a:p>
        </p:txBody>
      </p:sp>
      <p:sp>
        <p:nvSpPr>
          <p:cNvPr id="2" name="타원 1">
            <a:extLst>
              <a:ext uri="{FF2B5EF4-FFF2-40B4-BE49-F238E27FC236}">
                <a16:creationId xmlns:a16="http://schemas.microsoft.com/office/drawing/2014/main" id="{AC9FBA00-45D9-47FD-8DE5-3A089CAEAE3B}"/>
              </a:ext>
            </a:extLst>
          </p:cNvPr>
          <p:cNvSpPr/>
          <p:nvPr/>
        </p:nvSpPr>
        <p:spPr>
          <a:xfrm>
            <a:off x="558800" y="1798820"/>
            <a:ext cx="2082800" cy="12573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a:latin typeface="Times New Roman" panose="02020603050405020304" pitchFamily="18" charset="0"/>
                <a:cs typeface="Times New Roman" panose="02020603050405020304" pitchFamily="18" charset="0"/>
              </a:rPr>
              <a:t>Deep learning</a:t>
            </a:r>
            <a:endParaRPr lang="ko-KR" altLang="en-US" sz="2800" b="1" dirty="0">
              <a:latin typeface="Times New Roman" panose="02020603050405020304" pitchFamily="18" charset="0"/>
              <a:cs typeface="Times New Roman" panose="02020603050405020304" pitchFamily="18" charset="0"/>
            </a:endParaRPr>
          </a:p>
        </p:txBody>
      </p:sp>
      <p:cxnSp>
        <p:nvCxnSpPr>
          <p:cNvPr id="4" name="직선 화살표 연결선 3">
            <a:extLst>
              <a:ext uri="{FF2B5EF4-FFF2-40B4-BE49-F238E27FC236}">
                <a16:creationId xmlns:a16="http://schemas.microsoft.com/office/drawing/2014/main" id="{95A74BC9-D409-47D3-B282-52C0DA720F86}"/>
              </a:ext>
            </a:extLst>
          </p:cNvPr>
          <p:cNvCxnSpPr/>
          <p:nvPr/>
        </p:nvCxnSpPr>
        <p:spPr>
          <a:xfrm>
            <a:off x="2819400" y="2427470"/>
            <a:ext cx="1168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직선 화살표 연결선 23">
            <a:extLst>
              <a:ext uri="{FF2B5EF4-FFF2-40B4-BE49-F238E27FC236}">
                <a16:creationId xmlns:a16="http://schemas.microsoft.com/office/drawing/2014/main" id="{F01C7CE2-214F-4F96-B75C-443513BEDC46}"/>
              </a:ext>
            </a:extLst>
          </p:cNvPr>
          <p:cNvCxnSpPr>
            <a:cxnSpLocks/>
          </p:cNvCxnSpPr>
          <p:nvPr/>
        </p:nvCxnSpPr>
        <p:spPr>
          <a:xfrm>
            <a:off x="2501900" y="3056120"/>
            <a:ext cx="612511" cy="5379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24">
            <a:extLst>
              <a:ext uri="{FF2B5EF4-FFF2-40B4-BE49-F238E27FC236}">
                <a16:creationId xmlns:a16="http://schemas.microsoft.com/office/drawing/2014/main" id="{C7ADBB2D-981E-4E0D-BDA9-9E85D1E2A185}"/>
              </a:ext>
            </a:extLst>
          </p:cNvPr>
          <p:cNvCxnSpPr>
            <a:cxnSpLocks/>
          </p:cNvCxnSpPr>
          <p:nvPr/>
        </p:nvCxnSpPr>
        <p:spPr>
          <a:xfrm>
            <a:off x="1524000" y="3259320"/>
            <a:ext cx="0" cy="8681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8B14E1B-4037-4C00-B163-463FD748323D}"/>
              </a:ext>
            </a:extLst>
          </p:cNvPr>
          <p:cNvSpPr txBox="1"/>
          <p:nvPr/>
        </p:nvSpPr>
        <p:spPr>
          <a:xfrm>
            <a:off x="4165600" y="2242804"/>
            <a:ext cx="2457778" cy="369332"/>
          </a:xfrm>
          <a:prstGeom prst="rect">
            <a:avLst/>
          </a:prstGeom>
          <a:noFill/>
        </p:spPr>
        <p:txBody>
          <a:bodyPr wrap="square" rtlCol="0">
            <a:spAutoFit/>
          </a:bodyPr>
          <a:lstStyle/>
          <a:p>
            <a:r>
              <a:rPr lang="en-US" altLang="ko-KR" dirty="0">
                <a:latin typeface="Times New Roman" panose="02020603050405020304" pitchFamily="18" charset="0"/>
                <a:cs typeface="Times New Roman" panose="02020603050405020304" pitchFamily="18" charset="0"/>
              </a:rPr>
              <a:t>Computer vision</a:t>
            </a:r>
            <a:endParaRPr lang="ko-KR" altLang="en-US"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6A2F22B6-F1A8-4912-8CF7-DD5F6D630748}"/>
              </a:ext>
            </a:extLst>
          </p:cNvPr>
          <p:cNvSpPr txBox="1"/>
          <p:nvPr/>
        </p:nvSpPr>
        <p:spPr>
          <a:xfrm>
            <a:off x="850900" y="4414629"/>
            <a:ext cx="1346200" cy="923330"/>
          </a:xfrm>
          <a:prstGeom prst="rect">
            <a:avLst/>
          </a:prstGeom>
          <a:noFill/>
        </p:spPr>
        <p:txBody>
          <a:bodyPr wrap="square" rtlCol="0">
            <a:spAutoFit/>
          </a:bodyPr>
          <a:lstStyle/>
          <a:p>
            <a:pPr algn="ctr"/>
            <a:r>
              <a:rPr lang="en-US" altLang="ko-KR" dirty="0">
                <a:latin typeface="Times New Roman" panose="02020603050405020304" pitchFamily="18" charset="0"/>
                <a:cs typeface="Times New Roman" panose="02020603050405020304" pitchFamily="18" charset="0"/>
              </a:rPr>
              <a:t>Natural language processing</a:t>
            </a:r>
            <a:endParaRPr lang="ko-KR" altLang="en-US"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96CF8067-2AD5-43C6-A2F3-B527D50DB730}"/>
              </a:ext>
            </a:extLst>
          </p:cNvPr>
          <p:cNvSpPr txBox="1"/>
          <p:nvPr/>
        </p:nvSpPr>
        <p:spPr>
          <a:xfrm>
            <a:off x="2327113" y="3619326"/>
            <a:ext cx="3041977" cy="830997"/>
          </a:xfrm>
          <a:prstGeom prst="rect">
            <a:avLst/>
          </a:prstGeom>
          <a:noFill/>
        </p:spPr>
        <p:txBody>
          <a:bodyPr wrap="square" rtlCol="0">
            <a:spAutoFit/>
          </a:bodyPr>
          <a:lstStyle/>
          <a:p>
            <a:pPr algn="ctr"/>
            <a:r>
              <a:rPr lang="en-US" altLang="ko-KR" sz="2400" b="1" dirty="0">
                <a:latin typeface="Times New Roman" panose="02020603050405020304" pitchFamily="18" charset="0"/>
                <a:cs typeface="Times New Roman" panose="02020603050405020304" pitchFamily="18" charset="0"/>
              </a:rPr>
              <a:t>Cross-modal learning</a:t>
            </a:r>
          </a:p>
          <a:p>
            <a:pPr algn="ctr"/>
            <a:r>
              <a:rPr lang="en-US" altLang="ko-KR" sz="2400" b="1" dirty="0">
                <a:latin typeface="Times New Roman" panose="02020603050405020304" pitchFamily="18" charset="0"/>
                <a:cs typeface="Times New Roman" panose="02020603050405020304" pitchFamily="18" charset="0"/>
              </a:rPr>
              <a:t>(image &amp; audio)</a:t>
            </a:r>
            <a:endParaRPr lang="ko-KR" altLang="en-US" sz="2400" b="1" dirty="0">
              <a:latin typeface="Times New Roman" panose="02020603050405020304" pitchFamily="18" charset="0"/>
              <a:cs typeface="Times New Roman" panose="02020603050405020304" pitchFamily="18" charset="0"/>
            </a:endParaRPr>
          </a:p>
        </p:txBody>
      </p:sp>
      <p:cxnSp>
        <p:nvCxnSpPr>
          <p:cNvPr id="12" name="직선 연결선 11">
            <a:extLst>
              <a:ext uri="{FF2B5EF4-FFF2-40B4-BE49-F238E27FC236}">
                <a16:creationId xmlns:a16="http://schemas.microsoft.com/office/drawing/2014/main" id="{1454350E-3B0F-48C1-93FE-FBC5B3DACCCC}"/>
              </a:ext>
            </a:extLst>
          </p:cNvPr>
          <p:cNvCxnSpPr/>
          <p:nvPr/>
        </p:nvCxnSpPr>
        <p:spPr>
          <a:xfrm>
            <a:off x="6235700" y="1358900"/>
            <a:ext cx="0" cy="5180012"/>
          </a:xfrm>
          <a:prstGeom prst="line">
            <a:avLst/>
          </a:prstGeom>
        </p:spPr>
        <p:style>
          <a:lnRef idx="1">
            <a:schemeClr val="accent1"/>
          </a:lnRef>
          <a:fillRef idx="0">
            <a:schemeClr val="accent1"/>
          </a:fillRef>
          <a:effectRef idx="0">
            <a:schemeClr val="accent1"/>
          </a:effectRef>
          <a:fontRef idx="minor">
            <a:schemeClr val="tx1"/>
          </a:fontRef>
        </p:style>
      </p:cxnSp>
      <p:sp>
        <p:nvSpPr>
          <p:cNvPr id="28" name="화살표: 오른쪽 27">
            <a:extLst>
              <a:ext uri="{FF2B5EF4-FFF2-40B4-BE49-F238E27FC236}">
                <a16:creationId xmlns:a16="http://schemas.microsoft.com/office/drawing/2014/main" id="{A7C4A1C5-12E5-442D-AF05-64CBF65C7869}"/>
              </a:ext>
            </a:extLst>
          </p:cNvPr>
          <p:cNvSpPr/>
          <p:nvPr/>
        </p:nvSpPr>
        <p:spPr>
          <a:xfrm>
            <a:off x="5499103" y="3573159"/>
            <a:ext cx="2289409" cy="92333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800" b="1" dirty="0">
                <a:latin typeface="Times New Roman" panose="02020603050405020304" pitchFamily="18" charset="0"/>
                <a:cs typeface="Times New Roman" panose="02020603050405020304" pitchFamily="18" charset="0"/>
              </a:rPr>
              <a:t>However,</a:t>
            </a:r>
            <a:endParaRPr lang="ko-KR" altLang="en-US" sz="2800" b="1" dirty="0">
              <a:latin typeface="Times New Roman" panose="02020603050405020304" pitchFamily="18" charset="0"/>
              <a:cs typeface="Times New Roman" panose="02020603050405020304" pitchFamily="18" charset="0"/>
            </a:endParaRPr>
          </a:p>
        </p:txBody>
      </p:sp>
      <p:pic>
        <p:nvPicPr>
          <p:cNvPr id="1026" name="Picture 2" descr="Different types of musical instruments illustration. Stock Vector - 84578637">
            <a:extLst>
              <a:ext uri="{FF2B5EF4-FFF2-40B4-BE49-F238E27FC236}">
                <a16:creationId xmlns:a16="http://schemas.microsoft.com/office/drawing/2014/main" id="{79C4C292-E03C-4B5D-96FB-795AF65B9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417" y="2686410"/>
            <a:ext cx="2777054" cy="269682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863BE04-3C3F-48F8-92E1-D48ED57B131D}"/>
              </a:ext>
            </a:extLst>
          </p:cNvPr>
          <p:cNvSpPr txBox="1"/>
          <p:nvPr/>
        </p:nvSpPr>
        <p:spPr>
          <a:xfrm>
            <a:off x="7182278" y="1702348"/>
            <a:ext cx="4670260" cy="830997"/>
          </a:xfrm>
          <a:prstGeom prst="rect">
            <a:avLst/>
          </a:prstGeom>
          <a:noFill/>
        </p:spPr>
        <p:txBody>
          <a:bodyPr wrap="square" rtlCol="0">
            <a:spAutoFit/>
          </a:bodyPr>
          <a:lstStyle>
            <a:defPPr>
              <a:defRPr lang="ko-KR"/>
            </a:defPPr>
            <a:lvl1pPr algn="ctr">
              <a:defRPr sz="2400" b="1">
                <a:latin typeface="Times New Roman" panose="02020603050405020304" pitchFamily="18" charset="0"/>
                <a:cs typeface="Times New Roman" panose="02020603050405020304" pitchFamily="18" charset="0"/>
              </a:defRPr>
            </a:lvl1pPr>
          </a:lstStyle>
          <a:p>
            <a:pPr algn="l"/>
            <a:r>
              <a:rPr lang="en-US" altLang="ko-KR" b="0" dirty="0"/>
              <a:t>Target class?</a:t>
            </a:r>
          </a:p>
          <a:p>
            <a:pPr algn="l"/>
            <a:r>
              <a:rPr lang="en-US" altLang="ko-KR" b="0" dirty="0"/>
              <a:t>Limited to musical instruments</a:t>
            </a:r>
            <a:endParaRPr lang="ko-KR" altLang="en-US" b="0" dirty="0"/>
          </a:p>
        </p:txBody>
      </p:sp>
      <p:pic>
        <p:nvPicPr>
          <p:cNvPr id="33" name="Picture 20" descr="x 기호 - 무료 모양개 아이콘">
            <a:extLst>
              <a:ext uri="{FF2B5EF4-FFF2-40B4-BE49-F238E27FC236}">
                <a16:creationId xmlns:a16="http://schemas.microsoft.com/office/drawing/2014/main" id="{62F32EB2-7D8E-479D-9668-3D53812F9A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5793" y="2981635"/>
            <a:ext cx="2291729" cy="229172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DA02EF9-640C-458D-8B16-7F8CC98F17C7}"/>
              </a:ext>
            </a:extLst>
          </p:cNvPr>
          <p:cNvSpPr txBox="1"/>
          <p:nvPr/>
        </p:nvSpPr>
        <p:spPr>
          <a:xfrm>
            <a:off x="8322856" y="5536303"/>
            <a:ext cx="2936377" cy="461665"/>
          </a:xfrm>
          <a:prstGeom prst="rect">
            <a:avLst/>
          </a:prstGeom>
          <a:noFill/>
        </p:spPr>
        <p:txBody>
          <a:bodyPr wrap="square" rtlCol="0">
            <a:spAutoFit/>
          </a:bodyPr>
          <a:lstStyle>
            <a:defPPr>
              <a:defRPr lang="ko-KR"/>
            </a:defPPr>
            <a:lvl1pPr algn="ctr">
              <a:defRPr sz="2400" b="1">
                <a:latin typeface="Times New Roman" panose="02020603050405020304" pitchFamily="18" charset="0"/>
                <a:cs typeface="Times New Roman" panose="02020603050405020304" pitchFamily="18" charset="0"/>
              </a:defRPr>
            </a:lvl1pPr>
          </a:lstStyle>
          <a:p>
            <a:pPr algn="l"/>
            <a:r>
              <a:rPr lang="en-US" altLang="ko-KR" dirty="0"/>
              <a:t>Can’t generalize!</a:t>
            </a:r>
            <a:endParaRPr lang="ko-KR" altLang="en-US" dirty="0"/>
          </a:p>
        </p:txBody>
      </p:sp>
    </p:spTree>
    <p:extLst>
      <p:ext uri="{BB962C8B-B14F-4D97-AF65-F5344CB8AC3E}">
        <p14:creationId xmlns:p14="http://schemas.microsoft.com/office/powerpoint/2010/main" val="40107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7" grpId="0"/>
      <p:bldP spid="28" grpId="0" animBg="1"/>
      <p:bldP spid="31"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Models: Review</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30</a:t>
            </a:fld>
            <a:endParaRPr lang="ko-KR" altLang="en-US"/>
          </a:p>
        </p:txBody>
      </p:sp>
      <p:cxnSp>
        <p:nvCxnSpPr>
          <p:cNvPr id="3" name="직선 연결선 2">
            <a:extLst>
              <a:ext uri="{FF2B5EF4-FFF2-40B4-BE49-F238E27FC236}">
                <a16:creationId xmlns:a16="http://schemas.microsoft.com/office/drawing/2014/main" id="{B69F250A-737D-4DCD-A90E-6D4AE9E2F174}"/>
              </a:ext>
            </a:extLst>
          </p:cNvPr>
          <p:cNvCxnSpPr/>
          <p:nvPr/>
        </p:nvCxnSpPr>
        <p:spPr>
          <a:xfrm>
            <a:off x="5521432" y="1549667"/>
            <a:ext cx="0" cy="4629751"/>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직사각형 9">
            <a:extLst>
              <a:ext uri="{FF2B5EF4-FFF2-40B4-BE49-F238E27FC236}">
                <a16:creationId xmlns:a16="http://schemas.microsoft.com/office/drawing/2014/main" id="{61ACA818-63E9-4B6D-9D5E-8C6D3DBFE41A}"/>
              </a:ext>
            </a:extLst>
          </p:cNvPr>
          <p:cNvSpPr/>
          <p:nvPr/>
        </p:nvSpPr>
        <p:spPr>
          <a:xfrm>
            <a:off x="1412304" y="1927824"/>
            <a:ext cx="3631334" cy="2219838"/>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Target Models</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AVE-Net</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AVOL-Net</a:t>
            </a:r>
          </a:p>
        </p:txBody>
      </p:sp>
      <p:cxnSp>
        <p:nvCxnSpPr>
          <p:cNvPr id="11" name="직선 연결선 10">
            <a:extLst>
              <a:ext uri="{FF2B5EF4-FFF2-40B4-BE49-F238E27FC236}">
                <a16:creationId xmlns:a16="http://schemas.microsoft.com/office/drawing/2014/main" id="{A3304322-B554-4548-8CE3-23CF321ACBAE}"/>
              </a:ext>
            </a:extLst>
          </p:cNvPr>
          <p:cNvCxnSpPr/>
          <p:nvPr/>
        </p:nvCxnSpPr>
        <p:spPr>
          <a:xfrm>
            <a:off x="5521432" y="1549667"/>
            <a:ext cx="0" cy="4629751"/>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자유형: 도형 11">
            <a:extLst>
              <a:ext uri="{FF2B5EF4-FFF2-40B4-BE49-F238E27FC236}">
                <a16:creationId xmlns:a16="http://schemas.microsoft.com/office/drawing/2014/main" id="{81221961-4C2D-415C-9402-341DA0FC8A9F}"/>
              </a:ext>
            </a:extLst>
          </p:cNvPr>
          <p:cNvSpPr/>
          <p:nvPr/>
        </p:nvSpPr>
        <p:spPr>
          <a:xfrm>
            <a:off x="1280160" y="2608446"/>
            <a:ext cx="8489482" cy="1790299"/>
          </a:xfrm>
          <a:custGeom>
            <a:avLst/>
            <a:gdLst>
              <a:gd name="connsiteX0" fmla="*/ 0 w 8489482"/>
              <a:gd name="connsiteY0" fmla="*/ 57752 h 1790299"/>
              <a:gd name="connsiteX1" fmla="*/ 0 w 8489482"/>
              <a:gd name="connsiteY1" fmla="*/ 1790299 h 1790299"/>
              <a:gd name="connsiteX2" fmla="*/ 3955983 w 8489482"/>
              <a:gd name="connsiteY2" fmla="*/ 1790299 h 1790299"/>
              <a:gd name="connsiteX3" fmla="*/ 3955983 w 8489482"/>
              <a:gd name="connsiteY3" fmla="*/ 875899 h 1790299"/>
              <a:gd name="connsiteX4" fmla="*/ 8489482 w 8489482"/>
              <a:gd name="connsiteY4" fmla="*/ 875899 h 1790299"/>
              <a:gd name="connsiteX5" fmla="*/ 8489482 w 8489482"/>
              <a:gd name="connsiteY5" fmla="*/ 0 h 1790299"/>
              <a:gd name="connsiteX6" fmla="*/ 0 w 8489482"/>
              <a:gd name="connsiteY6" fmla="*/ 57752 h 179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482" h="1790299">
                <a:moveTo>
                  <a:pt x="0" y="57752"/>
                </a:moveTo>
                <a:lnTo>
                  <a:pt x="0" y="1790299"/>
                </a:lnTo>
                <a:lnTo>
                  <a:pt x="3955983" y="1790299"/>
                </a:lnTo>
                <a:lnTo>
                  <a:pt x="3955983" y="875899"/>
                </a:lnTo>
                <a:lnTo>
                  <a:pt x="8489482" y="875899"/>
                </a:lnTo>
                <a:lnTo>
                  <a:pt x="8489482" y="0"/>
                </a:lnTo>
                <a:lnTo>
                  <a:pt x="0" y="57752"/>
                </a:lnTo>
                <a:close/>
              </a:path>
            </a:pathLst>
          </a:cu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직사각형 12">
            <a:extLst>
              <a:ext uri="{FF2B5EF4-FFF2-40B4-BE49-F238E27FC236}">
                <a16:creationId xmlns:a16="http://schemas.microsoft.com/office/drawing/2014/main" id="{1F52262C-F7A1-4CFE-B5F6-61BDD5186674}"/>
              </a:ext>
            </a:extLst>
          </p:cNvPr>
          <p:cNvSpPr/>
          <p:nvPr/>
        </p:nvSpPr>
        <p:spPr>
          <a:xfrm>
            <a:off x="6525934" y="3522434"/>
            <a:ext cx="4697123" cy="750770"/>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5D15CC76-7780-4F8D-91CF-3B95869F247D}"/>
              </a:ext>
            </a:extLst>
          </p:cNvPr>
          <p:cNvSpPr txBox="1"/>
          <p:nvPr/>
        </p:nvSpPr>
        <p:spPr>
          <a:xfrm>
            <a:off x="2564039" y="4450958"/>
            <a:ext cx="1327864" cy="461665"/>
          </a:xfrm>
          <a:prstGeom prst="rect">
            <a:avLst/>
          </a:prstGeom>
          <a:noFill/>
        </p:spPr>
        <p:txBody>
          <a:bodyPr wrap="none" rtlCol="0">
            <a:spAutoFit/>
          </a:bodyPr>
          <a:lstStyle/>
          <a:p>
            <a:r>
              <a:rPr lang="en-US" altLang="ko-KR" sz="2400" dirty="0">
                <a:solidFill>
                  <a:srgbClr val="002060"/>
                </a:solidFill>
                <a:latin typeface="Calibri" panose="020F0502020204030204" pitchFamily="34" charset="0"/>
                <a:cs typeface="Calibri" panose="020F0502020204030204" pitchFamily="34" charset="0"/>
              </a:rPr>
              <a:t>Replicate</a:t>
            </a:r>
            <a:endParaRPr lang="ko-KR" altLang="en-US" sz="2400" dirty="0">
              <a:solidFill>
                <a:srgbClr val="00206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242EDE49-8C1F-4947-8321-B2A391FE0550}"/>
              </a:ext>
            </a:extLst>
          </p:cNvPr>
          <p:cNvSpPr txBox="1"/>
          <p:nvPr/>
        </p:nvSpPr>
        <p:spPr>
          <a:xfrm>
            <a:off x="7877184" y="4273204"/>
            <a:ext cx="1541576" cy="461665"/>
          </a:xfrm>
          <a:prstGeom prst="rect">
            <a:avLst/>
          </a:prstGeom>
          <a:noFill/>
        </p:spPr>
        <p:txBody>
          <a:bodyPr wrap="none" rtlCol="0">
            <a:spAutoFit/>
          </a:bodyPr>
          <a:lstStyle/>
          <a:p>
            <a:r>
              <a:rPr lang="en-US" altLang="ko-KR" sz="2400" dirty="0">
                <a:solidFill>
                  <a:schemeClr val="accent6"/>
                </a:solidFill>
                <a:latin typeface="Calibri" panose="020F0502020204030204" pitchFamily="34" charset="0"/>
                <a:cs typeface="Calibri" panose="020F0502020204030204" pitchFamily="34" charset="0"/>
              </a:rPr>
              <a:t>Only result</a:t>
            </a:r>
            <a:endParaRPr lang="ko-KR" altLang="en-US" sz="2400" dirty="0">
              <a:solidFill>
                <a:schemeClr val="accent6"/>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6" name="직사각형 15">
                <a:extLst>
                  <a:ext uri="{FF2B5EF4-FFF2-40B4-BE49-F238E27FC236}">
                    <a16:creationId xmlns:a16="http://schemas.microsoft.com/office/drawing/2014/main" id="{CAB63365-9C9A-4A32-AECA-D6E528934338}"/>
                  </a:ext>
                </a:extLst>
              </p:cNvPr>
              <p:cNvSpPr/>
              <p:nvPr/>
            </p:nvSpPr>
            <p:spPr>
              <a:xfrm>
                <a:off x="6596514" y="1927824"/>
                <a:ext cx="5460134" cy="2219838"/>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Baseline Models</a:t>
                </a:r>
              </a:p>
              <a:p>
                <a:pPr marL="342900" indent="-342900">
                  <a:lnSpc>
                    <a:spcPct val="150000"/>
                  </a:lnSpc>
                  <a:buFont typeface="Arial" panose="020B0604020202020204" pitchFamily="34" charset="0"/>
                  <a:buChar char="•"/>
                </a:pPr>
                <a14:m>
                  <m:oMath xmlns:m="http://schemas.openxmlformats.org/officeDocument/2006/math">
                    <m:sSup>
                      <m:sSupPr>
                        <m:ctrlPr>
                          <a:rPr lang="en-US" altLang="ko-KR" sz="3200" b="0" i="1" smtClean="0">
                            <a:latin typeface="Cambria Math" panose="02040503050406030204" pitchFamily="18" charset="0"/>
                            <a:cs typeface="Times New Roman" panose="02020603050405020304" pitchFamily="18" charset="0"/>
                          </a:rPr>
                        </m:ctrlPr>
                      </m:sSupPr>
                      <m:e>
                        <m:r>
                          <a:rPr lang="en-US" altLang="ko-KR" sz="3200" b="0" i="1" smtClean="0">
                            <a:latin typeface="Cambria Math" panose="02040503050406030204" pitchFamily="18" charset="0"/>
                            <a:cs typeface="Times New Roman" panose="02020603050405020304" pitchFamily="18" charset="0"/>
                          </a:rPr>
                          <m:t>𝐿</m:t>
                        </m:r>
                      </m:e>
                      <m:sup>
                        <m:r>
                          <a:rPr lang="en-US" altLang="ko-KR" sz="3200" b="0" i="1" smtClean="0">
                            <a:latin typeface="Cambria Math" panose="02040503050406030204" pitchFamily="18" charset="0"/>
                            <a:cs typeface="Times New Roman" panose="02020603050405020304" pitchFamily="18" charset="0"/>
                          </a:rPr>
                          <m:t>3</m:t>
                        </m:r>
                      </m:sup>
                    </m:sSup>
                  </m:oMath>
                </a14:m>
                <a:r>
                  <a:rPr lang="en-US" altLang="ko-KR" sz="3200" dirty="0">
                    <a:latin typeface="Times New Roman" panose="02020603050405020304" pitchFamily="18" charset="0"/>
                    <a:cs typeface="Times New Roman" panose="02020603050405020304" pitchFamily="18" charset="0"/>
                  </a:rPr>
                  <a:t>-Net</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Multisensory Network</a:t>
                </a:r>
              </a:p>
            </p:txBody>
          </p:sp>
        </mc:Choice>
        <mc:Fallback xmlns="">
          <p:sp>
            <p:nvSpPr>
              <p:cNvPr id="16" name="직사각형 15">
                <a:extLst>
                  <a:ext uri="{FF2B5EF4-FFF2-40B4-BE49-F238E27FC236}">
                    <a16:creationId xmlns:a16="http://schemas.microsoft.com/office/drawing/2014/main" id="{CAB63365-9C9A-4A32-AECA-D6E528934338}"/>
                  </a:ext>
                </a:extLst>
              </p:cNvPr>
              <p:cNvSpPr>
                <a:spLocks noRot="1" noChangeAspect="1" noMove="1" noResize="1" noEditPoints="1" noAdjustHandles="1" noChangeArrowheads="1" noChangeShapeType="1" noTextEdit="1"/>
              </p:cNvSpPr>
              <p:nvPr/>
            </p:nvSpPr>
            <p:spPr>
              <a:xfrm>
                <a:off x="6596514" y="1927824"/>
                <a:ext cx="5460134" cy="2219838"/>
              </a:xfrm>
              <a:prstGeom prst="rect">
                <a:avLst/>
              </a:prstGeom>
              <a:blipFill>
                <a:blip r:embed="rId3"/>
                <a:stretch>
                  <a:fillRect l="-2790" b="-796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540772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Models: Review</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31</a:t>
            </a:fld>
            <a:endParaRPr lang="ko-KR" altLang="en-US"/>
          </a:p>
        </p:txBody>
      </p:sp>
      <p:cxnSp>
        <p:nvCxnSpPr>
          <p:cNvPr id="3" name="직선 연결선 2">
            <a:extLst>
              <a:ext uri="{FF2B5EF4-FFF2-40B4-BE49-F238E27FC236}">
                <a16:creationId xmlns:a16="http://schemas.microsoft.com/office/drawing/2014/main" id="{B69F250A-737D-4DCD-A90E-6D4AE9E2F174}"/>
              </a:ext>
            </a:extLst>
          </p:cNvPr>
          <p:cNvCxnSpPr/>
          <p:nvPr/>
        </p:nvCxnSpPr>
        <p:spPr>
          <a:xfrm>
            <a:off x="5521432" y="1549667"/>
            <a:ext cx="0" cy="4629751"/>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직사각형 9">
            <a:extLst>
              <a:ext uri="{FF2B5EF4-FFF2-40B4-BE49-F238E27FC236}">
                <a16:creationId xmlns:a16="http://schemas.microsoft.com/office/drawing/2014/main" id="{61ACA818-63E9-4B6D-9D5E-8C6D3DBFE41A}"/>
              </a:ext>
            </a:extLst>
          </p:cNvPr>
          <p:cNvSpPr/>
          <p:nvPr/>
        </p:nvSpPr>
        <p:spPr>
          <a:xfrm>
            <a:off x="1412304" y="1927824"/>
            <a:ext cx="3631334" cy="2219838"/>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Target Models</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AVE-Net</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AVOL-Net</a:t>
            </a:r>
          </a:p>
        </p:txBody>
      </p:sp>
      <p:cxnSp>
        <p:nvCxnSpPr>
          <p:cNvPr id="11" name="직선 연결선 10">
            <a:extLst>
              <a:ext uri="{FF2B5EF4-FFF2-40B4-BE49-F238E27FC236}">
                <a16:creationId xmlns:a16="http://schemas.microsoft.com/office/drawing/2014/main" id="{A3304322-B554-4548-8CE3-23CF321ACBAE}"/>
              </a:ext>
            </a:extLst>
          </p:cNvPr>
          <p:cNvCxnSpPr/>
          <p:nvPr/>
        </p:nvCxnSpPr>
        <p:spPr>
          <a:xfrm>
            <a:off x="5521432" y="1549667"/>
            <a:ext cx="0" cy="4629751"/>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직사각형 15">
                <a:extLst>
                  <a:ext uri="{FF2B5EF4-FFF2-40B4-BE49-F238E27FC236}">
                    <a16:creationId xmlns:a16="http://schemas.microsoft.com/office/drawing/2014/main" id="{CAB63365-9C9A-4A32-AECA-D6E528934338}"/>
                  </a:ext>
                </a:extLst>
              </p:cNvPr>
              <p:cNvSpPr/>
              <p:nvPr/>
            </p:nvSpPr>
            <p:spPr>
              <a:xfrm>
                <a:off x="6596514" y="1927824"/>
                <a:ext cx="5460134" cy="2219838"/>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Baseline Models</a:t>
                </a:r>
              </a:p>
              <a:p>
                <a:pPr marL="342900" indent="-342900">
                  <a:lnSpc>
                    <a:spcPct val="150000"/>
                  </a:lnSpc>
                  <a:buFont typeface="Arial" panose="020B0604020202020204" pitchFamily="34" charset="0"/>
                  <a:buChar char="•"/>
                </a:pPr>
                <a14:m>
                  <m:oMath xmlns:m="http://schemas.openxmlformats.org/officeDocument/2006/math">
                    <m:sSup>
                      <m:sSupPr>
                        <m:ctrlPr>
                          <a:rPr lang="en-US" altLang="ko-KR" sz="3200" b="0" i="1" smtClean="0">
                            <a:latin typeface="Cambria Math" panose="02040503050406030204" pitchFamily="18" charset="0"/>
                            <a:cs typeface="Times New Roman" panose="02020603050405020304" pitchFamily="18" charset="0"/>
                          </a:rPr>
                        </m:ctrlPr>
                      </m:sSupPr>
                      <m:e>
                        <m:r>
                          <a:rPr lang="en-US" altLang="ko-KR" sz="3200" b="0" i="1" smtClean="0">
                            <a:latin typeface="Cambria Math" panose="02040503050406030204" pitchFamily="18" charset="0"/>
                            <a:cs typeface="Times New Roman" panose="02020603050405020304" pitchFamily="18" charset="0"/>
                          </a:rPr>
                          <m:t>𝐿</m:t>
                        </m:r>
                      </m:e>
                      <m:sup>
                        <m:r>
                          <a:rPr lang="en-US" altLang="ko-KR" sz="3200" b="0" i="1" smtClean="0">
                            <a:latin typeface="Cambria Math" panose="02040503050406030204" pitchFamily="18" charset="0"/>
                            <a:cs typeface="Times New Roman" panose="02020603050405020304" pitchFamily="18" charset="0"/>
                          </a:rPr>
                          <m:t>3</m:t>
                        </m:r>
                      </m:sup>
                    </m:sSup>
                  </m:oMath>
                </a14:m>
                <a:r>
                  <a:rPr lang="en-US" altLang="ko-KR" sz="3200" dirty="0">
                    <a:latin typeface="Times New Roman" panose="02020603050405020304" pitchFamily="18" charset="0"/>
                    <a:cs typeface="Times New Roman" panose="02020603050405020304" pitchFamily="18" charset="0"/>
                  </a:rPr>
                  <a:t>-Net</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Multisensory Network</a:t>
                </a:r>
              </a:p>
            </p:txBody>
          </p:sp>
        </mc:Choice>
        <mc:Fallback xmlns="">
          <p:sp>
            <p:nvSpPr>
              <p:cNvPr id="16" name="직사각형 15">
                <a:extLst>
                  <a:ext uri="{FF2B5EF4-FFF2-40B4-BE49-F238E27FC236}">
                    <a16:creationId xmlns:a16="http://schemas.microsoft.com/office/drawing/2014/main" id="{CAB63365-9C9A-4A32-AECA-D6E528934338}"/>
                  </a:ext>
                </a:extLst>
              </p:cNvPr>
              <p:cNvSpPr>
                <a:spLocks noRot="1" noChangeAspect="1" noMove="1" noResize="1" noEditPoints="1" noAdjustHandles="1" noChangeArrowheads="1" noChangeShapeType="1" noTextEdit="1"/>
              </p:cNvSpPr>
              <p:nvPr/>
            </p:nvSpPr>
            <p:spPr>
              <a:xfrm>
                <a:off x="6596514" y="1927824"/>
                <a:ext cx="5460134" cy="2219838"/>
              </a:xfrm>
              <a:prstGeom prst="rect">
                <a:avLst/>
              </a:prstGeom>
              <a:blipFill>
                <a:blip r:embed="rId3"/>
                <a:stretch>
                  <a:fillRect l="-2790" b="-7967"/>
                </a:stretch>
              </a:blipFill>
            </p:spPr>
            <p:txBody>
              <a:bodyPr/>
              <a:lstStyle/>
              <a:p>
                <a:r>
                  <a:rPr lang="ko-KR" altLang="en-US">
                    <a:noFill/>
                  </a:rPr>
                  <a:t> </a:t>
                </a:r>
              </a:p>
            </p:txBody>
          </p:sp>
        </mc:Fallback>
      </mc:AlternateContent>
      <p:sp>
        <p:nvSpPr>
          <p:cNvPr id="2" name="직사각형 1">
            <a:extLst>
              <a:ext uri="{FF2B5EF4-FFF2-40B4-BE49-F238E27FC236}">
                <a16:creationId xmlns:a16="http://schemas.microsoft.com/office/drawing/2014/main" id="{E033A645-D657-4076-9B2B-BA8384DD2EA9}"/>
              </a:ext>
            </a:extLst>
          </p:cNvPr>
          <p:cNvSpPr/>
          <p:nvPr/>
        </p:nvSpPr>
        <p:spPr>
          <a:xfrm>
            <a:off x="1001027" y="1722922"/>
            <a:ext cx="9856243" cy="288757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FFB7F1B0-2413-4167-86FE-98A340AE5817}"/>
              </a:ext>
            </a:extLst>
          </p:cNvPr>
          <p:cNvSpPr txBox="1"/>
          <p:nvPr/>
        </p:nvSpPr>
        <p:spPr>
          <a:xfrm>
            <a:off x="2232185" y="4702461"/>
            <a:ext cx="1292662" cy="461665"/>
          </a:xfrm>
          <a:prstGeom prst="rect">
            <a:avLst/>
          </a:prstGeom>
          <a:noFill/>
        </p:spPr>
        <p:txBody>
          <a:bodyPr wrap="none" rtlCol="0">
            <a:spAutoFit/>
          </a:bodyPr>
          <a:lstStyle/>
          <a:p>
            <a:r>
              <a:rPr lang="en-US" altLang="ko-KR" sz="2400" b="1" dirty="0">
                <a:solidFill>
                  <a:srgbClr val="FF0000"/>
                </a:solidFill>
                <a:latin typeface="Calibri" panose="020F0502020204030204" pitchFamily="34" charset="0"/>
                <a:cs typeface="Calibri" panose="020F0502020204030204" pitchFamily="34" charset="0"/>
              </a:rPr>
              <a:t>AVC task</a:t>
            </a:r>
            <a:endParaRPr lang="ko-KR" alt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2246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Models: Review</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32</a:t>
            </a:fld>
            <a:endParaRPr lang="ko-KR" altLang="en-US"/>
          </a:p>
        </p:txBody>
      </p:sp>
      <p:cxnSp>
        <p:nvCxnSpPr>
          <p:cNvPr id="3" name="직선 연결선 2">
            <a:extLst>
              <a:ext uri="{FF2B5EF4-FFF2-40B4-BE49-F238E27FC236}">
                <a16:creationId xmlns:a16="http://schemas.microsoft.com/office/drawing/2014/main" id="{B69F250A-737D-4DCD-A90E-6D4AE9E2F174}"/>
              </a:ext>
            </a:extLst>
          </p:cNvPr>
          <p:cNvCxnSpPr/>
          <p:nvPr/>
        </p:nvCxnSpPr>
        <p:spPr>
          <a:xfrm>
            <a:off x="5521432" y="1549667"/>
            <a:ext cx="0" cy="4629751"/>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직사각형 9">
            <a:extLst>
              <a:ext uri="{FF2B5EF4-FFF2-40B4-BE49-F238E27FC236}">
                <a16:creationId xmlns:a16="http://schemas.microsoft.com/office/drawing/2014/main" id="{61ACA818-63E9-4B6D-9D5E-8C6D3DBFE41A}"/>
              </a:ext>
            </a:extLst>
          </p:cNvPr>
          <p:cNvSpPr/>
          <p:nvPr/>
        </p:nvSpPr>
        <p:spPr>
          <a:xfrm>
            <a:off x="1412304" y="1927824"/>
            <a:ext cx="3631334" cy="2219838"/>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Target Models</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AVE-Net</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AVOL-Net</a:t>
            </a:r>
          </a:p>
        </p:txBody>
      </p:sp>
      <p:cxnSp>
        <p:nvCxnSpPr>
          <p:cNvPr id="11" name="직선 연결선 10">
            <a:extLst>
              <a:ext uri="{FF2B5EF4-FFF2-40B4-BE49-F238E27FC236}">
                <a16:creationId xmlns:a16="http://schemas.microsoft.com/office/drawing/2014/main" id="{A3304322-B554-4548-8CE3-23CF321ACBAE}"/>
              </a:ext>
            </a:extLst>
          </p:cNvPr>
          <p:cNvCxnSpPr/>
          <p:nvPr/>
        </p:nvCxnSpPr>
        <p:spPr>
          <a:xfrm>
            <a:off x="5521432" y="1549667"/>
            <a:ext cx="0" cy="4629751"/>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직사각형 15">
                <a:extLst>
                  <a:ext uri="{FF2B5EF4-FFF2-40B4-BE49-F238E27FC236}">
                    <a16:creationId xmlns:a16="http://schemas.microsoft.com/office/drawing/2014/main" id="{CAB63365-9C9A-4A32-AECA-D6E528934338}"/>
                  </a:ext>
                </a:extLst>
              </p:cNvPr>
              <p:cNvSpPr/>
              <p:nvPr/>
            </p:nvSpPr>
            <p:spPr>
              <a:xfrm>
                <a:off x="6596514" y="1927824"/>
                <a:ext cx="5460134" cy="2219838"/>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Baseline Models</a:t>
                </a:r>
              </a:p>
              <a:p>
                <a:pPr marL="342900" indent="-342900">
                  <a:lnSpc>
                    <a:spcPct val="150000"/>
                  </a:lnSpc>
                  <a:buFont typeface="Arial" panose="020B0604020202020204" pitchFamily="34" charset="0"/>
                  <a:buChar char="•"/>
                </a:pPr>
                <a14:m>
                  <m:oMath xmlns:m="http://schemas.openxmlformats.org/officeDocument/2006/math">
                    <m:sSup>
                      <m:sSupPr>
                        <m:ctrlPr>
                          <a:rPr lang="en-US" altLang="ko-KR" sz="3200" b="0" i="1" smtClean="0">
                            <a:latin typeface="Cambria Math" panose="02040503050406030204" pitchFamily="18" charset="0"/>
                            <a:cs typeface="Times New Roman" panose="02020603050405020304" pitchFamily="18" charset="0"/>
                          </a:rPr>
                        </m:ctrlPr>
                      </m:sSupPr>
                      <m:e>
                        <m:r>
                          <a:rPr lang="en-US" altLang="ko-KR" sz="3200" b="0" i="1" smtClean="0">
                            <a:latin typeface="Cambria Math" panose="02040503050406030204" pitchFamily="18" charset="0"/>
                            <a:cs typeface="Times New Roman" panose="02020603050405020304" pitchFamily="18" charset="0"/>
                          </a:rPr>
                          <m:t>𝐿</m:t>
                        </m:r>
                      </m:e>
                      <m:sup>
                        <m:r>
                          <a:rPr lang="en-US" altLang="ko-KR" sz="3200" b="0" i="1" smtClean="0">
                            <a:latin typeface="Cambria Math" panose="02040503050406030204" pitchFamily="18" charset="0"/>
                            <a:cs typeface="Times New Roman" panose="02020603050405020304" pitchFamily="18" charset="0"/>
                          </a:rPr>
                          <m:t>3</m:t>
                        </m:r>
                      </m:sup>
                    </m:sSup>
                  </m:oMath>
                </a14:m>
                <a:r>
                  <a:rPr lang="en-US" altLang="ko-KR" sz="3200" dirty="0">
                    <a:latin typeface="Times New Roman" panose="02020603050405020304" pitchFamily="18" charset="0"/>
                    <a:cs typeface="Times New Roman" panose="02020603050405020304" pitchFamily="18" charset="0"/>
                  </a:rPr>
                  <a:t>-Net</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Multisensory Network</a:t>
                </a:r>
              </a:p>
            </p:txBody>
          </p:sp>
        </mc:Choice>
        <mc:Fallback xmlns="">
          <p:sp>
            <p:nvSpPr>
              <p:cNvPr id="16" name="직사각형 15">
                <a:extLst>
                  <a:ext uri="{FF2B5EF4-FFF2-40B4-BE49-F238E27FC236}">
                    <a16:creationId xmlns:a16="http://schemas.microsoft.com/office/drawing/2014/main" id="{CAB63365-9C9A-4A32-AECA-D6E528934338}"/>
                  </a:ext>
                </a:extLst>
              </p:cNvPr>
              <p:cNvSpPr>
                <a:spLocks noRot="1" noChangeAspect="1" noMove="1" noResize="1" noEditPoints="1" noAdjustHandles="1" noChangeArrowheads="1" noChangeShapeType="1" noTextEdit="1"/>
              </p:cNvSpPr>
              <p:nvPr/>
            </p:nvSpPr>
            <p:spPr>
              <a:xfrm>
                <a:off x="6596514" y="1927824"/>
                <a:ext cx="5460134" cy="2219838"/>
              </a:xfrm>
              <a:prstGeom prst="rect">
                <a:avLst/>
              </a:prstGeom>
              <a:blipFill>
                <a:blip r:embed="rId3"/>
                <a:stretch>
                  <a:fillRect l="-2790" b="-7967"/>
                </a:stretch>
              </a:blipFill>
            </p:spPr>
            <p:txBody>
              <a:bodyPr/>
              <a:lstStyle/>
              <a:p>
                <a:r>
                  <a:rPr lang="ko-KR" altLang="en-US">
                    <a:noFill/>
                  </a:rPr>
                  <a:t> </a:t>
                </a:r>
              </a:p>
            </p:txBody>
          </p:sp>
        </mc:Fallback>
      </mc:AlternateContent>
      <p:sp>
        <p:nvSpPr>
          <p:cNvPr id="2" name="직사각형 1">
            <a:extLst>
              <a:ext uri="{FF2B5EF4-FFF2-40B4-BE49-F238E27FC236}">
                <a16:creationId xmlns:a16="http://schemas.microsoft.com/office/drawing/2014/main" id="{E033A645-D657-4076-9B2B-BA8384DD2EA9}"/>
              </a:ext>
            </a:extLst>
          </p:cNvPr>
          <p:cNvSpPr/>
          <p:nvPr/>
        </p:nvSpPr>
        <p:spPr>
          <a:xfrm>
            <a:off x="1001027" y="2656573"/>
            <a:ext cx="9856243" cy="772428"/>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5"/>
              </a:solidFill>
            </a:endParaRPr>
          </a:p>
        </p:txBody>
      </p:sp>
      <p:sp>
        <p:nvSpPr>
          <p:cNvPr id="17" name="TextBox 16">
            <a:extLst>
              <a:ext uri="{FF2B5EF4-FFF2-40B4-BE49-F238E27FC236}">
                <a16:creationId xmlns:a16="http://schemas.microsoft.com/office/drawing/2014/main" id="{FFB7F1B0-2413-4167-86FE-98A340AE5817}"/>
              </a:ext>
            </a:extLst>
          </p:cNvPr>
          <p:cNvSpPr txBox="1"/>
          <p:nvPr/>
        </p:nvSpPr>
        <p:spPr>
          <a:xfrm>
            <a:off x="4034646" y="3584972"/>
            <a:ext cx="2973571" cy="461665"/>
          </a:xfrm>
          <a:prstGeom prst="rect">
            <a:avLst/>
          </a:prstGeom>
          <a:noFill/>
        </p:spPr>
        <p:txBody>
          <a:bodyPr wrap="none" rtlCol="0">
            <a:spAutoFit/>
          </a:bodyPr>
          <a:lstStyle/>
          <a:p>
            <a:r>
              <a:rPr lang="en-US" altLang="ko-KR" sz="2400" b="1" dirty="0">
                <a:solidFill>
                  <a:schemeClr val="accent5"/>
                </a:solidFill>
                <a:latin typeface="Calibri" panose="020F0502020204030204" pitchFamily="34" charset="0"/>
                <a:cs typeface="Calibri" panose="020F0502020204030204" pitchFamily="34" charset="0"/>
              </a:rPr>
              <a:t>Cross-modal Retrieval</a:t>
            </a:r>
            <a:endParaRPr lang="ko-KR" altLang="en-US" sz="2400" b="1" dirty="0">
              <a:solidFill>
                <a:schemeClr val="accent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2266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Models: Review</a:t>
            </a:r>
            <a:endParaRPr lang="ko-KR" altLang="en-US" dirty="0"/>
          </a:p>
        </p:txBody>
      </p:sp>
      <p:sp>
        <p:nvSpPr>
          <p:cNvPr id="4" name="슬라이드 번호 개체 틀 16">
            <a:extLst>
              <a:ext uri="{FF2B5EF4-FFF2-40B4-BE49-F238E27FC236}">
                <a16:creationId xmlns:a16="http://schemas.microsoft.com/office/drawing/2014/main" id="{2736BC9F-CDDB-4637-A011-09F2D58CBDD1}"/>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33</a:t>
            </a:fld>
            <a:endParaRPr lang="ko-KR" altLang="en-US"/>
          </a:p>
        </p:txBody>
      </p:sp>
      <p:cxnSp>
        <p:nvCxnSpPr>
          <p:cNvPr id="3" name="직선 연결선 2">
            <a:extLst>
              <a:ext uri="{FF2B5EF4-FFF2-40B4-BE49-F238E27FC236}">
                <a16:creationId xmlns:a16="http://schemas.microsoft.com/office/drawing/2014/main" id="{B69F250A-737D-4DCD-A90E-6D4AE9E2F174}"/>
              </a:ext>
            </a:extLst>
          </p:cNvPr>
          <p:cNvCxnSpPr/>
          <p:nvPr/>
        </p:nvCxnSpPr>
        <p:spPr>
          <a:xfrm>
            <a:off x="5521432" y="1549667"/>
            <a:ext cx="0" cy="4629751"/>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직사각형 9">
            <a:extLst>
              <a:ext uri="{FF2B5EF4-FFF2-40B4-BE49-F238E27FC236}">
                <a16:creationId xmlns:a16="http://schemas.microsoft.com/office/drawing/2014/main" id="{61ACA818-63E9-4B6D-9D5E-8C6D3DBFE41A}"/>
              </a:ext>
            </a:extLst>
          </p:cNvPr>
          <p:cNvSpPr/>
          <p:nvPr/>
        </p:nvSpPr>
        <p:spPr>
          <a:xfrm>
            <a:off x="1412304" y="1927824"/>
            <a:ext cx="3631334" cy="2219838"/>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Target Models</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AVE-Net</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AVOL-Net</a:t>
            </a:r>
          </a:p>
        </p:txBody>
      </p:sp>
      <p:cxnSp>
        <p:nvCxnSpPr>
          <p:cNvPr id="11" name="직선 연결선 10">
            <a:extLst>
              <a:ext uri="{FF2B5EF4-FFF2-40B4-BE49-F238E27FC236}">
                <a16:creationId xmlns:a16="http://schemas.microsoft.com/office/drawing/2014/main" id="{A3304322-B554-4548-8CE3-23CF321ACBAE}"/>
              </a:ext>
            </a:extLst>
          </p:cNvPr>
          <p:cNvCxnSpPr/>
          <p:nvPr/>
        </p:nvCxnSpPr>
        <p:spPr>
          <a:xfrm>
            <a:off x="5521432" y="1549667"/>
            <a:ext cx="0" cy="4629751"/>
          </a:xfrm>
          <a:prstGeom prst="line">
            <a:avLst/>
          </a:prstGeom>
          <a:ln w="28575">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직사각형 15">
                <a:extLst>
                  <a:ext uri="{FF2B5EF4-FFF2-40B4-BE49-F238E27FC236}">
                    <a16:creationId xmlns:a16="http://schemas.microsoft.com/office/drawing/2014/main" id="{CAB63365-9C9A-4A32-AECA-D6E528934338}"/>
                  </a:ext>
                </a:extLst>
              </p:cNvPr>
              <p:cNvSpPr/>
              <p:nvPr/>
            </p:nvSpPr>
            <p:spPr>
              <a:xfrm>
                <a:off x="6596514" y="1927824"/>
                <a:ext cx="5460134" cy="2219838"/>
              </a:xfrm>
              <a:prstGeom prst="rect">
                <a:avLst/>
              </a:prstGeom>
            </p:spPr>
            <p:txBody>
              <a:bodyPr wrap="square">
                <a:spAutoFit/>
              </a:bodyPr>
              <a:lstStyle/>
              <a:p>
                <a:pPr>
                  <a:lnSpc>
                    <a:spcPct val="150000"/>
                  </a:lnSpc>
                </a:pPr>
                <a:r>
                  <a:rPr lang="en-US" altLang="ko-KR" sz="3200" b="1" dirty="0">
                    <a:latin typeface="Times New Roman" panose="02020603050405020304" pitchFamily="18" charset="0"/>
                    <a:cs typeface="Times New Roman" panose="02020603050405020304" pitchFamily="18" charset="0"/>
                  </a:rPr>
                  <a:t>Baseline Models</a:t>
                </a:r>
              </a:p>
              <a:p>
                <a:pPr marL="342900" indent="-342900">
                  <a:lnSpc>
                    <a:spcPct val="150000"/>
                  </a:lnSpc>
                  <a:buFont typeface="Arial" panose="020B0604020202020204" pitchFamily="34" charset="0"/>
                  <a:buChar char="•"/>
                </a:pPr>
                <a14:m>
                  <m:oMath xmlns:m="http://schemas.openxmlformats.org/officeDocument/2006/math">
                    <m:sSup>
                      <m:sSupPr>
                        <m:ctrlPr>
                          <a:rPr lang="en-US" altLang="ko-KR" sz="3200" b="0" i="1" smtClean="0">
                            <a:latin typeface="Cambria Math" panose="02040503050406030204" pitchFamily="18" charset="0"/>
                            <a:cs typeface="Times New Roman" panose="02020603050405020304" pitchFamily="18" charset="0"/>
                          </a:rPr>
                        </m:ctrlPr>
                      </m:sSupPr>
                      <m:e>
                        <m:r>
                          <a:rPr lang="en-US" altLang="ko-KR" sz="3200" b="0" i="1" smtClean="0">
                            <a:latin typeface="Cambria Math" panose="02040503050406030204" pitchFamily="18" charset="0"/>
                            <a:cs typeface="Times New Roman" panose="02020603050405020304" pitchFamily="18" charset="0"/>
                          </a:rPr>
                          <m:t>𝐿</m:t>
                        </m:r>
                      </m:e>
                      <m:sup>
                        <m:r>
                          <a:rPr lang="en-US" altLang="ko-KR" sz="3200" b="0" i="1" smtClean="0">
                            <a:latin typeface="Cambria Math" panose="02040503050406030204" pitchFamily="18" charset="0"/>
                            <a:cs typeface="Times New Roman" panose="02020603050405020304" pitchFamily="18" charset="0"/>
                          </a:rPr>
                          <m:t>3</m:t>
                        </m:r>
                      </m:sup>
                    </m:sSup>
                  </m:oMath>
                </a14:m>
                <a:r>
                  <a:rPr lang="en-US" altLang="ko-KR" sz="3200" dirty="0">
                    <a:latin typeface="Times New Roman" panose="02020603050405020304" pitchFamily="18" charset="0"/>
                    <a:cs typeface="Times New Roman" panose="02020603050405020304" pitchFamily="18" charset="0"/>
                  </a:rPr>
                  <a:t>-Net</a:t>
                </a:r>
              </a:p>
              <a:p>
                <a:pPr marL="342900" indent="-342900">
                  <a:lnSpc>
                    <a:spcPct val="150000"/>
                  </a:lnSpc>
                  <a:buFont typeface="Arial" panose="020B0604020202020204" pitchFamily="34" charset="0"/>
                  <a:buChar char="•"/>
                </a:pPr>
                <a:r>
                  <a:rPr lang="en-US" altLang="ko-KR" sz="3200" dirty="0">
                    <a:latin typeface="Times New Roman" panose="02020603050405020304" pitchFamily="18" charset="0"/>
                    <a:cs typeface="Times New Roman" panose="02020603050405020304" pitchFamily="18" charset="0"/>
                  </a:rPr>
                  <a:t>Multisensory Network</a:t>
                </a:r>
              </a:p>
            </p:txBody>
          </p:sp>
        </mc:Choice>
        <mc:Fallback xmlns="">
          <p:sp>
            <p:nvSpPr>
              <p:cNvPr id="16" name="직사각형 15">
                <a:extLst>
                  <a:ext uri="{FF2B5EF4-FFF2-40B4-BE49-F238E27FC236}">
                    <a16:creationId xmlns:a16="http://schemas.microsoft.com/office/drawing/2014/main" id="{CAB63365-9C9A-4A32-AECA-D6E528934338}"/>
                  </a:ext>
                </a:extLst>
              </p:cNvPr>
              <p:cNvSpPr>
                <a:spLocks noRot="1" noChangeAspect="1" noMove="1" noResize="1" noEditPoints="1" noAdjustHandles="1" noChangeArrowheads="1" noChangeShapeType="1" noTextEdit="1"/>
              </p:cNvSpPr>
              <p:nvPr/>
            </p:nvSpPr>
            <p:spPr>
              <a:xfrm>
                <a:off x="6596514" y="1927824"/>
                <a:ext cx="5460134" cy="2219838"/>
              </a:xfrm>
              <a:prstGeom prst="rect">
                <a:avLst/>
              </a:prstGeom>
              <a:blipFill>
                <a:blip r:embed="rId3"/>
                <a:stretch>
                  <a:fillRect l="-2790" b="-7967"/>
                </a:stretch>
              </a:blipFill>
            </p:spPr>
            <p:txBody>
              <a:bodyPr/>
              <a:lstStyle/>
              <a:p>
                <a:r>
                  <a:rPr lang="ko-KR" altLang="en-US">
                    <a:noFill/>
                  </a:rPr>
                  <a:t> </a:t>
                </a:r>
              </a:p>
            </p:txBody>
          </p:sp>
        </mc:Fallback>
      </mc:AlternateContent>
      <p:sp>
        <p:nvSpPr>
          <p:cNvPr id="2" name="직사각형 1">
            <a:extLst>
              <a:ext uri="{FF2B5EF4-FFF2-40B4-BE49-F238E27FC236}">
                <a16:creationId xmlns:a16="http://schemas.microsoft.com/office/drawing/2014/main" id="{E033A645-D657-4076-9B2B-BA8384DD2EA9}"/>
              </a:ext>
            </a:extLst>
          </p:cNvPr>
          <p:cNvSpPr/>
          <p:nvPr/>
        </p:nvSpPr>
        <p:spPr>
          <a:xfrm>
            <a:off x="1001027" y="3448916"/>
            <a:ext cx="9856243" cy="772428"/>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5"/>
              </a:solidFill>
            </a:endParaRPr>
          </a:p>
        </p:txBody>
      </p:sp>
      <p:sp>
        <p:nvSpPr>
          <p:cNvPr id="17" name="TextBox 16">
            <a:extLst>
              <a:ext uri="{FF2B5EF4-FFF2-40B4-BE49-F238E27FC236}">
                <a16:creationId xmlns:a16="http://schemas.microsoft.com/office/drawing/2014/main" id="{FFB7F1B0-2413-4167-86FE-98A340AE5817}"/>
              </a:ext>
            </a:extLst>
          </p:cNvPr>
          <p:cNvSpPr txBox="1"/>
          <p:nvPr/>
        </p:nvSpPr>
        <p:spPr>
          <a:xfrm>
            <a:off x="3696723" y="4303633"/>
            <a:ext cx="2510046" cy="461665"/>
          </a:xfrm>
          <a:prstGeom prst="rect">
            <a:avLst/>
          </a:prstGeom>
          <a:noFill/>
        </p:spPr>
        <p:txBody>
          <a:bodyPr wrap="none" rtlCol="0">
            <a:spAutoFit/>
          </a:bodyPr>
          <a:lstStyle/>
          <a:p>
            <a:r>
              <a:rPr lang="en-US" altLang="ko-KR" sz="2400" b="1" dirty="0">
                <a:solidFill>
                  <a:schemeClr val="accent4"/>
                </a:solidFill>
                <a:latin typeface="Calibri" panose="020F0502020204030204" pitchFamily="34" charset="0"/>
                <a:cs typeface="Calibri" panose="020F0502020204030204" pitchFamily="34" charset="0"/>
              </a:rPr>
              <a:t>Sound localization</a:t>
            </a:r>
            <a:endParaRPr lang="ko-KR" altLang="en-US" sz="2400" b="1"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3916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a:t>Results</a:t>
            </a:r>
            <a:endParaRPr lang="ko-KR" altLang="en-US"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810CBE6-6A06-4323-82A1-B6BA022AF0C4}"/>
              </a:ext>
            </a:extLst>
          </p:cNvPr>
          <p:cNvSpPr txBox="1"/>
          <p:nvPr/>
        </p:nvSpPr>
        <p:spPr>
          <a:xfrm>
            <a:off x="725480" y="1343343"/>
            <a:ext cx="2117733" cy="523220"/>
          </a:xfrm>
          <a:prstGeom prst="rect">
            <a:avLst/>
          </a:prstGeom>
          <a:noFill/>
        </p:spPr>
        <p:txBody>
          <a:bodyPr wrap="square" rtlCol="0">
            <a:spAutoFit/>
          </a:bodyPr>
          <a:lstStyle/>
          <a:p>
            <a:r>
              <a:rPr lang="en-US" altLang="ko-KR" sz="2800" b="1">
                <a:solidFill>
                  <a:srgbClr val="BFBFBF"/>
                </a:solidFill>
                <a:latin typeface="Times New Roman" panose="02020603050405020304" pitchFamily="18" charset="0"/>
                <a:cs typeface="Times New Roman" panose="02020603050405020304" pitchFamily="18" charset="0"/>
              </a:rPr>
              <a:t>1. AVC Task</a:t>
            </a:r>
            <a:endParaRPr lang="ko-KR" altLang="en-US" sz="2800" b="1" dirty="0">
              <a:solidFill>
                <a:srgbClr val="BFBFB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861DC1C-617F-4A95-9BFD-33549F21BDF0}"/>
              </a:ext>
            </a:extLst>
          </p:cNvPr>
          <p:cNvSpPr txBox="1"/>
          <p:nvPr/>
        </p:nvSpPr>
        <p:spPr>
          <a:xfrm>
            <a:off x="3548785" y="1343343"/>
            <a:ext cx="4070885" cy="523220"/>
          </a:xfrm>
          <a:prstGeom prst="rect">
            <a:avLst/>
          </a:prstGeom>
          <a:noFill/>
        </p:spPr>
        <p:txBody>
          <a:bodyPr wrap="square" rtlCol="0">
            <a:spAutoFit/>
          </a:bodyPr>
          <a:lstStyle/>
          <a:p>
            <a:r>
              <a:rPr lang="en-US" altLang="ko-KR" sz="2800" b="1" dirty="0">
                <a:solidFill>
                  <a:srgbClr val="BFBFBF"/>
                </a:solidFill>
                <a:latin typeface="Times New Roman" panose="02020603050405020304" pitchFamily="18" charset="0"/>
                <a:cs typeface="Times New Roman" panose="02020603050405020304" pitchFamily="18" charset="0"/>
              </a:rPr>
              <a:t>2. Cross-modal Retrieval</a:t>
            </a:r>
            <a:endParaRPr lang="ko-KR" altLang="en-US" sz="2800" b="1" dirty="0">
              <a:solidFill>
                <a:srgbClr val="BFBFB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51A4D87-316B-422E-8CA6-622698561EBF}"/>
              </a:ext>
            </a:extLst>
          </p:cNvPr>
          <p:cNvSpPr txBox="1"/>
          <p:nvPr/>
        </p:nvSpPr>
        <p:spPr>
          <a:xfrm>
            <a:off x="8325242" y="1343343"/>
            <a:ext cx="3551380" cy="523220"/>
          </a:xfrm>
          <a:prstGeom prst="rect">
            <a:avLst/>
          </a:prstGeom>
          <a:noFill/>
        </p:spPr>
        <p:txBody>
          <a:bodyPr wrap="square" rtlCol="0">
            <a:spAutoFit/>
          </a:bodyPr>
          <a:lstStyle/>
          <a:p>
            <a:r>
              <a:rPr lang="en-US" altLang="ko-KR" sz="2800" b="1">
                <a:solidFill>
                  <a:srgbClr val="BFBFBF"/>
                </a:solidFill>
                <a:latin typeface="Times New Roman" panose="02020603050405020304" pitchFamily="18" charset="0"/>
                <a:cs typeface="Times New Roman" panose="02020603050405020304" pitchFamily="18" charset="0"/>
              </a:rPr>
              <a:t>3. Sound Localization</a:t>
            </a:r>
            <a:endParaRPr lang="ko-KR" altLang="en-US" sz="2800" b="1" dirty="0">
              <a:solidFill>
                <a:srgbClr val="BFBFBF"/>
              </a:solidFill>
              <a:latin typeface="Times New Roman" panose="02020603050405020304" pitchFamily="18" charset="0"/>
              <a:cs typeface="Times New Roman" panose="02020603050405020304" pitchFamily="18" charset="0"/>
            </a:endParaRPr>
          </a:p>
        </p:txBody>
      </p:sp>
      <p:grpSp>
        <p:nvGrpSpPr>
          <p:cNvPr id="47" name="그룹 46">
            <a:extLst>
              <a:ext uri="{FF2B5EF4-FFF2-40B4-BE49-F238E27FC236}">
                <a16:creationId xmlns:a16="http://schemas.microsoft.com/office/drawing/2014/main" id="{EEC1DD85-109D-45CC-AD31-6424DD9EFA6B}"/>
              </a:ext>
            </a:extLst>
          </p:cNvPr>
          <p:cNvGrpSpPr/>
          <p:nvPr/>
        </p:nvGrpSpPr>
        <p:grpSpPr>
          <a:xfrm>
            <a:off x="551229" y="2052436"/>
            <a:ext cx="2545228" cy="4371441"/>
            <a:chOff x="551229" y="2052436"/>
            <a:chExt cx="2545228" cy="4371441"/>
          </a:xfrm>
        </p:grpSpPr>
        <p:grpSp>
          <p:nvGrpSpPr>
            <p:cNvPr id="23" name="그룹 22">
              <a:extLst>
                <a:ext uri="{FF2B5EF4-FFF2-40B4-BE49-F238E27FC236}">
                  <a16:creationId xmlns:a16="http://schemas.microsoft.com/office/drawing/2014/main" id="{41A3B017-A1E7-49C2-9F41-A281824BD9E3}"/>
                </a:ext>
              </a:extLst>
            </p:cNvPr>
            <p:cNvGrpSpPr/>
            <p:nvPr/>
          </p:nvGrpSpPr>
          <p:grpSpPr>
            <a:xfrm>
              <a:off x="623875" y="2052436"/>
              <a:ext cx="2472582" cy="4371441"/>
              <a:chOff x="623875" y="2052436"/>
              <a:chExt cx="2472582" cy="4371441"/>
            </a:xfrm>
          </p:grpSpPr>
          <p:grpSp>
            <p:nvGrpSpPr>
              <p:cNvPr id="19" name="그룹 18">
                <a:extLst>
                  <a:ext uri="{FF2B5EF4-FFF2-40B4-BE49-F238E27FC236}">
                    <a16:creationId xmlns:a16="http://schemas.microsoft.com/office/drawing/2014/main" id="{E23A7CF7-7B71-4EC5-A8FE-CF94511A7927}"/>
                  </a:ext>
                </a:extLst>
              </p:cNvPr>
              <p:cNvGrpSpPr/>
              <p:nvPr/>
            </p:nvGrpSpPr>
            <p:grpSpPr>
              <a:xfrm>
                <a:off x="623875" y="2052436"/>
                <a:ext cx="2472582" cy="3400209"/>
                <a:chOff x="725480" y="2283569"/>
                <a:chExt cx="2472582" cy="3400209"/>
              </a:xfrm>
            </p:grpSpPr>
            <p:sp>
              <p:nvSpPr>
                <p:cNvPr id="2" name="구름 1">
                  <a:extLst>
                    <a:ext uri="{FF2B5EF4-FFF2-40B4-BE49-F238E27FC236}">
                      <a16:creationId xmlns:a16="http://schemas.microsoft.com/office/drawing/2014/main" id="{584B6C90-9216-4D27-A03E-EE4448BA8356}"/>
                    </a:ext>
                  </a:extLst>
                </p:cNvPr>
                <p:cNvSpPr/>
                <p:nvPr/>
              </p:nvSpPr>
              <p:spPr>
                <a:xfrm>
                  <a:off x="725480" y="3337665"/>
                  <a:ext cx="2346333" cy="1352029"/>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8BDCF8E4-FB67-4732-8E61-730BE91FC18E}"/>
                    </a:ext>
                  </a:extLst>
                </p:cNvPr>
                <p:cNvSpPr txBox="1"/>
                <p:nvPr/>
              </p:nvSpPr>
              <p:spPr>
                <a:xfrm>
                  <a:off x="725480" y="3690513"/>
                  <a:ext cx="2346333" cy="646331"/>
                </a:xfrm>
                <a:prstGeom prst="rect">
                  <a:avLst/>
                </a:prstGeom>
                <a:noFill/>
                <a:ln>
                  <a:noFill/>
                </a:ln>
              </p:spPr>
              <p:txBody>
                <a:bodyPr wrap="square" rtlCol="0">
                  <a:spAutoFit/>
                </a:bodyPr>
                <a:lstStyle/>
                <a:p>
                  <a:pPr algn="ctr"/>
                  <a:r>
                    <a:rPr lang="en-US" altLang="ko-KR" sz="3600" b="1">
                      <a:latin typeface="Calibri" panose="020F0502020204030204" pitchFamily="34" charset="0"/>
                      <a:cs typeface="Calibri" panose="020F0502020204030204" pitchFamily="34" charset="0"/>
                    </a:rPr>
                    <a:t>Model</a:t>
                  </a:r>
                  <a:endParaRPr lang="ko-KR" altLang="en-US" sz="3600" b="1">
                    <a:latin typeface="Calibri" panose="020F0502020204030204" pitchFamily="34" charset="0"/>
                    <a:cs typeface="Calibri" panose="020F0502020204030204" pitchFamily="34" charset="0"/>
                  </a:endParaRPr>
                </a:p>
              </p:txBody>
            </p:sp>
            <p:cxnSp>
              <p:nvCxnSpPr>
                <p:cNvPr id="5" name="직선 화살표 연결선 4">
                  <a:extLst>
                    <a:ext uri="{FF2B5EF4-FFF2-40B4-BE49-F238E27FC236}">
                      <a16:creationId xmlns:a16="http://schemas.microsoft.com/office/drawing/2014/main" id="{E35CCF96-28D4-46A4-83C4-0FA8D8899473}"/>
                    </a:ext>
                  </a:extLst>
                </p:cNvPr>
                <p:cNvCxnSpPr>
                  <a:cxnSpLocks/>
                </p:cNvCxnSpPr>
                <p:nvPr/>
              </p:nvCxnSpPr>
              <p:spPr>
                <a:xfrm flipV="1">
                  <a:off x="1114425" y="4656620"/>
                  <a:ext cx="257175" cy="3261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그림 13">
                  <a:extLst>
                    <a:ext uri="{FF2B5EF4-FFF2-40B4-BE49-F238E27FC236}">
                      <a16:creationId xmlns:a16="http://schemas.microsoft.com/office/drawing/2014/main" id="{2405EB2F-F82C-4A0D-A45E-2A9B263B0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734" y="5037450"/>
                  <a:ext cx="646328" cy="646328"/>
                </a:xfrm>
                <a:prstGeom prst="rect">
                  <a:avLst/>
                </a:prstGeom>
                <a:ln>
                  <a:noFill/>
                </a:ln>
              </p:spPr>
            </p:pic>
            <p:cxnSp>
              <p:nvCxnSpPr>
                <p:cNvPr id="21" name="직선 화살표 연결선 20">
                  <a:extLst>
                    <a:ext uri="{FF2B5EF4-FFF2-40B4-BE49-F238E27FC236}">
                      <a16:creationId xmlns:a16="http://schemas.microsoft.com/office/drawing/2014/main" id="{269A3D56-EDF8-480A-A86D-CC53D1DF40D6}"/>
                    </a:ext>
                  </a:extLst>
                </p:cNvPr>
                <p:cNvCxnSpPr>
                  <a:cxnSpLocks/>
                </p:cNvCxnSpPr>
                <p:nvPr/>
              </p:nvCxnSpPr>
              <p:spPr>
                <a:xfrm flipH="1" flipV="1">
                  <a:off x="2551734" y="4647148"/>
                  <a:ext cx="257175" cy="3261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64394217-6173-4348-AE46-532A4EC023E4}"/>
                    </a:ext>
                  </a:extLst>
                </p:cNvPr>
                <p:cNvCxnSpPr>
                  <a:cxnSpLocks/>
                </p:cNvCxnSpPr>
                <p:nvPr/>
              </p:nvCxnSpPr>
              <p:spPr>
                <a:xfrm flipH="1" flipV="1">
                  <a:off x="1912933" y="2905316"/>
                  <a:ext cx="1" cy="3904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AA9AB1F-F499-46EE-A8D5-D349E7F3AEBE}"/>
                    </a:ext>
                  </a:extLst>
                </p:cNvPr>
                <p:cNvSpPr txBox="1"/>
                <p:nvPr/>
              </p:nvSpPr>
              <p:spPr>
                <a:xfrm>
                  <a:off x="957264" y="2283569"/>
                  <a:ext cx="1914514" cy="523220"/>
                </a:xfrm>
                <a:prstGeom prst="rect">
                  <a:avLst/>
                </a:prstGeom>
                <a:noFill/>
                <a:ln>
                  <a:noFill/>
                </a:ln>
              </p:spPr>
              <p:txBody>
                <a:bodyPr wrap="square" rtlCol="0">
                  <a:spAutoFit/>
                </a:bodyPr>
                <a:lstStyle/>
                <a:p>
                  <a:pPr algn="ctr"/>
                  <a:r>
                    <a:rPr lang="en-US" altLang="ko-KR" sz="2800" b="1">
                      <a:solidFill>
                        <a:srgbClr val="C00000"/>
                      </a:solidFill>
                      <a:latin typeface="Calibri" panose="020F0502020204030204" pitchFamily="34" charset="0"/>
                      <a:cs typeface="Calibri" panose="020F0502020204030204" pitchFamily="34" charset="0"/>
                    </a:rPr>
                    <a:t>True</a:t>
                  </a:r>
                  <a:r>
                    <a:rPr lang="en-US" altLang="ko-KR" sz="2800" b="1">
                      <a:latin typeface="Calibri" panose="020F0502020204030204" pitchFamily="34" charset="0"/>
                      <a:cs typeface="Calibri" panose="020F0502020204030204" pitchFamily="34" charset="0"/>
                    </a:rPr>
                    <a:t> / </a:t>
                  </a:r>
                  <a:r>
                    <a:rPr lang="en-US" altLang="ko-KR" sz="2800" b="1">
                      <a:solidFill>
                        <a:schemeClr val="accent5">
                          <a:lumMod val="50000"/>
                        </a:schemeClr>
                      </a:solidFill>
                      <a:latin typeface="Calibri" panose="020F0502020204030204" pitchFamily="34" charset="0"/>
                      <a:cs typeface="Calibri" panose="020F0502020204030204" pitchFamily="34" charset="0"/>
                    </a:rPr>
                    <a:t>False</a:t>
                  </a:r>
                  <a:endParaRPr lang="ko-KR" altLang="en-US" sz="2800" b="1">
                    <a:solidFill>
                      <a:schemeClr val="accent5">
                        <a:lumMod val="50000"/>
                      </a:schemeClr>
                    </a:solidFill>
                    <a:latin typeface="Calibri" panose="020F0502020204030204" pitchFamily="34" charset="0"/>
                    <a:cs typeface="Calibri" panose="020F0502020204030204" pitchFamily="34" charset="0"/>
                  </a:endParaRPr>
                </a:p>
              </p:txBody>
            </p:sp>
          </p:grpSp>
          <p:sp>
            <p:nvSpPr>
              <p:cNvPr id="20" name="TextBox 19">
                <a:extLst>
                  <a:ext uri="{FF2B5EF4-FFF2-40B4-BE49-F238E27FC236}">
                    <a16:creationId xmlns:a16="http://schemas.microsoft.com/office/drawing/2014/main" id="{1F8012F4-3ECC-4BAC-86F6-98A1FB24252C}"/>
                  </a:ext>
                </a:extLst>
              </p:cNvPr>
              <p:cNvSpPr txBox="1"/>
              <p:nvPr/>
            </p:nvSpPr>
            <p:spPr>
              <a:xfrm>
                <a:off x="682617" y="5900657"/>
                <a:ext cx="2346333" cy="523220"/>
              </a:xfrm>
              <a:prstGeom prst="rect">
                <a:avLst/>
              </a:prstGeom>
              <a:noFill/>
              <a:ln>
                <a:noFill/>
              </a:ln>
            </p:spPr>
            <p:txBody>
              <a:bodyPr wrap="square" rtlCol="0">
                <a:spAutoFit/>
              </a:bodyPr>
              <a:lstStyle/>
              <a:p>
                <a:pPr marL="457200" indent="-457200">
                  <a:buFont typeface="Arial" panose="020B0604020202020204" pitchFamily="34" charset="0"/>
                  <a:buChar char="•"/>
                </a:pPr>
                <a:r>
                  <a:rPr lang="en-US" altLang="ko-KR" sz="2800">
                    <a:latin typeface="Times New Roman" panose="02020603050405020304" pitchFamily="18" charset="0"/>
                    <a:cs typeface="Times New Roman" panose="02020603050405020304" pitchFamily="18" charset="0"/>
                  </a:rPr>
                  <a:t>Proxy task</a:t>
                </a:r>
                <a:endParaRPr lang="ko-KR" altLang="en-US" sz="2800">
                  <a:latin typeface="Times New Roman" panose="02020603050405020304" pitchFamily="18" charset="0"/>
                  <a:cs typeface="Times New Roman" panose="02020603050405020304" pitchFamily="18" charset="0"/>
                </a:endParaRPr>
              </a:p>
            </p:txBody>
          </p:sp>
        </p:grpSp>
        <p:pic>
          <p:nvPicPr>
            <p:cNvPr id="44" name="그림 43">
              <a:extLst>
                <a:ext uri="{FF2B5EF4-FFF2-40B4-BE49-F238E27FC236}">
                  <a16:creationId xmlns:a16="http://schemas.microsoft.com/office/drawing/2014/main" id="{C5EAA71D-A8D7-47CD-8FC1-ABA3F3A0F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229" y="4795891"/>
              <a:ext cx="718766" cy="718766"/>
            </a:xfrm>
            <a:prstGeom prst="rect">
              <a:avLst/>
            </a:prstGeom>
          </p:spPr>
        </p:pic>
      </p:grpSp>
    </p:spTree>
    <p:extLst>
      <p:ext uri="{BB962C8B-B14F-4D97-AF65-F5344CB8AC3E}">
        <p14:creationId xmlns:p14="http://schemas.microsoft.com/office/powerpoint/2010/main" val="319530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 fill="hold"/>
                                        <p:tgtEl>
                                          <p:spTgt spid="24"/>
                                        </p:tgtEl>
                                        <p:attrNameLst>
                                          <p:attrName>style.color</p:attrName>
                                        </p:attrNameLst>
                                      </p:cBhvr>
                                      <p:to>
                                        <a:srgbClr val="000000"/>
                                      </p:to>
                                    </p:animClr>
                                  </p:childTnLst>
                                </p:cTn>
                              </p:par>
                              <p:par>
                                <p:cTn id="7" presetID="1" presetClass="entr" presetSubtype="0" fill="hold"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b="1" dirty="0"/>
              <a:t>Result 1. AVC Task</a:t>
            </a:r>
            <a:endParaRPr lang="ko-KR" altLang="en-US" b="1"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그림 1">
            <a:extLst>
              <a:ext uri="{FF2B5EF4-FFF2-40B4-BE49-F238E27FC236}">
                <a16:creationId xmlns:a16="http://schemas.microsoft.com/office/drawing/2014/main" id="{70971958-9709-43BE-A1DF-D201A06114AB}"/>
              </a:ext>
            </a:extLst>
          </p:cNvPr>
          <p:cNvPicPr>
            <a:picLocks noChangeAspect="1"/>
          </p:cNvPicPr>
          <p:nvPr/>
        </p:nvPicPr>
        <p:blipFill>
          <a:blip r:embed="rId3"/>
          <a:stretch>
            <a:fillRect/>
          </a:stretch>
        </p:blipFill>
        <p:spPr>
          <a:xfrm>
            <a:off x="1387911" y="2006653"/>
            <a:ext cx="5775296" cy="3603246"/>
          </a:xfrm>
          <a:prstGeom prst="rect">
            <a:avLst/>
          </a:prstGeom>
        </p:spPr>
      </p:pic>
      <p:sp>
        <p:nvSpPr>
          <p:cNvPr id="10" name="TextBox 9">
            <a:extLst>
              <a:ext uri="{FF2B5EF4-FFF2-40B4-BE49-F238E27FC236}">
                <a16:creationId xmlns:a16="http://schemas.microsoft.com/office/drawing/2014/main" id="{46027DC2-4692-4415-914D-DA8B69800DDA}"/>
              </a:ext>
            </a:extLst>
          </p:cNvPr>
          <p:cNvSpPr txBox="1"/>
          <p:nvPr/>
        </p:nvSpPr>
        <p:spPr>
          <a:xfrm>
            <a:off x="7269497" y="1895295"/>
            <a:ext cx="4817392" cy="523220"/>
          </a:xfrm>
          <a:prstGeom prst="rect">
            <a:avLst/>
          </a:prstGeom>
          <a:noFill/>
        </p:spPr>
        <p:txBody>
          <a:bodyPr wrap="square" rtlCol="0">
            <a:spAutoFit/>
          </a:bodyPr>
          <a:lstStyle/>
          <a:p>
            <a:pPr marL="342900" indent="-342900">
              <a:buFont typeface="Arial" panose="020B0604020202020204" pitchFamily="34" charset="0"/>
              <a:buChar char="•"/>
            </a:pPr>
            <a:r>
              <a:rPr lang="en-US" altLang="ko-KR" sz="2800" dirty="0">
                <a:latin typeface="Times New Roman" panose="02020603050405020304" pitchFamily="18" charset="0"/>
                <a:cs typeface="Times New Roman" panose="02020603050405020304" pitchFamily="18" charset="0"/>
              </a:rPr>
              <a:t> </a:t>
            </a:r>
            <a:r>
              <a:rPr lang="en-US" altLang="ko-KR" sz="2800" dirty="0">
                <a:solidFill>
                  <a:srgbClr val="A568D2"/>
                </a:solidFill>
                <a:latin typeface="Times New Roman" panose="02020603050405020304" pitchFamily="18" charset="0"/>
                <a:cs typeface="Times New Roman" panose="02020603050405020304" pitchFamily="18" charset="0"/>
              </a:rPr>
              <a:t>Augmentation</a:t>
            </a:r>
            <a:endParaRPr lang="en-US" altLang="ko-KR" sz="2800" dirty="0">
              <a:latin typeface="Times New Roman" panose="02020603050405020304" pitchFamily="18" charset="0"/>
              <a:cs typeface="Times New Roman" panose="02020603050405020304" pitchFamily="18" charset="0"/>
            </a:endParaRPr>
          </a:p>
        </p:txBody>
      </p:sp>
      <p:grpSp>
        <p:nvGrpSpPr>
          <p:cNvPr id="26" name="그룹 25">
            <a:extLst>
              <a:ext uri="{FF2B5EF4-FFF2-40B4-BE49-F238E27FC236}">
                <a16:creationId xmlns:a16="http://schemas.microsoft.com/office/drawing/2014/main" id="{CA6C6286-12AF-4F49-90F6-964F03F3E7C9}"/>
              </a:ext>
            </a:extLst>
          </p:cNvPr>
          <p:cNvGrpSpPr/>
          <p:nvPr/>
        </p:nvGrpSpPr>
        <p:grpSpPr>
          <a:xfrm>
            <a:off x="4474929" y="4413151"/>
            <a:ext cx="626815" cy="400110"/>
            <a:chOff x="8083972" y="4978246"/>
            <a:chExt cx="626815" cy="400110"/>
          </a:xfrm>
        </p:grpSpPr>
        <p:sp>
          <p:nvSpPr>
            <p:cNvPr id="24" name="화살표: 왼쪽으로 구부러짐 23">
              <a:extLst>
                <a:ext uri="{FF2B5EF4-FFF2-40B4-BE49-F238E27FC236}">
                  <a16:creationId xmlns:a16="http://schemas.microsoft.com/office/drawing/2014/main" id="{748ACC7C-5606-4295-92FC-5DA31B5F2569}"/>
                </a:ext>
              </a:extLst>
            </p:cNvPr>
            <p:cNvSpPr/>
            <p:nvPr/>
          </p:nvSpPr>
          <p:spPr>
            <a:xfrm>
              <a:off x="8083972" y="5072132"/>
              <a:ext cx="136476" cy="280586"/>
            </a:xfrm>
            <a:prstGeom prst="curvedLeftArrow">
              <a:avLst>
                <a:gd name="adj1" fmla="val 25000"/>
                <a:gd name="adj2" fmla="val 53928"/>
                <a:gd name="adj3" fmla="val 3300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5" name="TextBox 24">
              <a:extLst>
                <a:ext uri="{FF2B5EF4-FFF2-40B4-BE49-F238E27FC236}">
                  <a16:creationId xmlns:a16="http://schemas.microsoft.com/office/drawing/2014/main" id="{617CCB5A-F17E-4FAC-98D6-6FBBE906F21B}"/>
                </a:ext>
              </a:extLst>
            </p:cNvPr>
            <p:cNvSpPr txBox="1"/>
            <p:nvPr/>
          </p:nvSpPr>
          <p:spPr>
            <a:xfrm>
              <a:off x="8205820" y="4978246"/>
              <a:ext cx="504967" cy="400110"/>
            </a:xfrm>
            <a:prstGeom prst="rect">
              <a:avLst/>
            </a:prstGeom>
            <a:noFill/>
          </p:spPr>
          <p:txBody>
            <a:bodyPr wrap="square" rtlCol="0">
              <a:spAutoFit/>
            </a:bodyPr>
            <a:lstStyle/>
            <a:p>
              <a:r>
                <a:rPr lang="en-US" altLang="ko-KR" sz="2000" b="1">
                  <a:solidFill>
                    <a:srgbClr val="FF0000"/>
                  </a:solidFill>
                  <a:latin typeface="Times New Roman" panose="02020603050405020304" pitchFamily="18" charset="0"/>
                  <a:cs typeface="Times New Roman" panose="02020603050405020304" pitchFamily="18" charset="0"/>
                </a:rPr>
                <a:t>+</a:t>
              </a:r>
              <a:endParaRPr lang="ko-KR" altLang="en-US" sz="2000" b="1">
                <a:solidFill>
                  <a:srgbClr val="FF0000"/>
                </a:solidFill>
                <a:latin typeface="Times New Roman" panose="02020603050405020304" pitchFamily="18" charset="0"/>
                <a:cs typeface="Times New Roman" panose="02020603050405020304" pitchFamily="18" charset="0"/>
              </a:endParaRPr>
            </a:p>
          </p:txBody>
        </p:sp>
      </p:grpSp>
      <p:sp>
        <p:nvSpPr>
          <p:cNvPr id="31" name="직사각형 30">
            <a:extLst>
              <a:ext uri="{FF2B5EF4-FFF2-40B4-BE49-F238E27FC236}">
                <a16:creationId xmlns:a16="http://schemas.microsoft.com/office/drawing/2014/main" id="{CE71078B-7020-4348-A538-5ED85413539E}"/>
              </a:ext>
            </a:extLst>
          </p:cNvPr>
          <p:cNvSpPr/>
          <p:nvPr/>
        </p:nvSpPr>
        <p:spPr>
          <a:xfrm>
            <a:off x="2692641" y="4636795"/>
            <a:ext cx="700392" cy="301456"/>
          </a:xfrm>
          <a:prstGeom prst="rect">
            <a:avLst/>
          </a:prstGeom>
          <a:noFill/>
          <a:ln w="38100">
            <a:solidFill>
              <a:srgbClr val="A568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0667AEB0-92C1-43D0-84C3-646CD413143C}"/>
              </a:ext>
            </a:extLst>
          </p:cNvPr>
          <p:cNvSpPr txBox="1"/>
          <p:nvPr/>
        </p:nvSpPr>
        <p:spPr>
          <a:xfrm>
            <a:off x="7634845" y="2452774"/>
            <a:ext cx="4673160" cy="579582"/>
          </a:xfrm>
          <a:prstGeom prst="rect">
            <a:avLst/>
          </a:prstGeom>
          <a:noFill/>
        </p:spPr>
        <p:txBody>
          <a:bodyPr wrap="square" rtlCol="0">
            <a:spAutoFit/>
          </a:bodyPr>
          <a:lstStyle/>
          <a:p>
            <a:pPr>
              <a:lnSpc>
                <a:spcPct val="150000"/>
              </a:lnSpc>
            </a:pPr>
            <a:r>
              <a:rPr lang="en-US" altLang="ko-KR" sz="2400" b="1" dirty="0">
                <a:latin typeface="Times New Roman" panose="02020603050405020304" pitchFamily="18" charset="0"/>
                <a:cs typeface="Times New Roman" panose="02020603050405020304" pitchFamily="18" charset="0"/>
              </a:rPr>
              <a:t>AVE-Net:   </a:t>
            </a:r>
            <a:r>
              <a:rPr lang="en-US" altLang="ko-KR" sz="2400" dirty="0">
                <a:latin typeface="Times New Roman" panose="02020603050405020304" pitchFamily="18" charset="0"/>
                <a:cs typeface="Times New Roman" panose="02020603050405020304" pitchFamily="18" charset="0"/>
              </a:rPr>
              <a:t>72.8% </a:t>
            </a:r>
            <a:r>
              <a:rPr lang="en-US" altLang="ko-KR" sz="2400" dirty="0">
                <a:latin typeface="Times New Roman" panose="02020603050405020304" pitchFamily="18" charset="0"/>
                <a:cs typeface="Times New Roman" panose="02020603050405020304" pitchFamily="18" charset="0"/>
                <a:sym typeface="Wingdings" panose="05000000000000000000" pitchFamily="2" charset="2"/>
              </a:rPr>
              <a:t> 75.1%</a:t>
            </a:r>
            <a:endParaRPr lang="en-US" altLang="ko-KR"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2F882AD-1823-4DFE-9958-236FEE00EFE6}"/>
              </a:ext>
            </a:extLst>
          </p:cNvPr>
          <p:cNvSpPr txBox="1"/>
          <p:nvPr/>
        </p:nvSpPr>
        <p:spPr>
          <a:xfrm>
            <a:off x="1997988" y="5674196"/>
            <a:ext cx="8749363" cy="461665"/>
          </a:xfrm>
          <a:prstGeom prst="rect">
            <a:avLst/>
          </a:prstGeom>
          <a:noFill/>
        </p:spPr>
        <p:txBody>
          <a:bodyPr wrap="square" rtlCol="0">
            <a:spAutoFit/>
          </a:bodyPr>
          <a:lstStyle/>
          <a:p>
            <a:r>
              <a:rPr lang="en-US" altLang="ko-KR" sz="2400" i="1" dirty="0">
                <a:latin typeface="Times New Roman" panose="02020603050405020304" pitchFamily="18" charset="0"/>
                <a:cs typeface="Times New Roman" panose="02020603050405020304" pitchFamily="18" charset="0"/>
              </a:rPr>
              <a:t>Table: Accuracy on AVC task of models on different kinds of dataset</a:t>
            </a:r>
            <a:endParaRPr lang="ko-KR" altLang="en-US" sz="2400"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59FECD2-E2EA-4FB6-80EC-FE341FE572AB}"/>
              </a:ext>
            </a:extLst>
          </p:cNvPr>
          <p:cNvSpPr txBox="1"/>
          <p:nvPr/>
        </p:nvSpPr>
        <p:spPr>
          <a:xfrm rot="16200000">
            <a:off x="918445" y="3518303"/>
            <a:ext cx="726353" cy="369332"/>
          </a:xfrm>
          <a:prstGeom prst="rect">
            <a:avLst/>
          </a:prstGeom>
          <a:noFill/>
        </p:spPr>
        <p:txBody>
          <a:bodyPr wrap="none" rtlCol="0">
            <a:spAutoFit/>
          </a:bodyPr>
          <a:lstStyle/>
          <a:p>
            <a:r>
              <a:rPr lang="en-US" altLang="ko-KR" dirty="0">
                <a:latin typeface="Calibri" panose="020F0502020204030204" pitchFamily="34" charset="0"/>
                <a:cs typeface="Calibri" panose="020F0502020204030204" pitchFamily="34" charset="0"/>
              </a:rPr>
              <a:t>Paper</a:t>
            </a:r>
            <a:endParaRPr lang="ko-KR" altLang="en-US"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6CB85872-42A9-4830-8770-B279533DB83E}"/>
              </a:ext>
            </a:extLst>
          </p:cNvPr>
          <p:cNvSpPr txBox="1"/>
          <p:nvPr/>
        </p:nvSpPr>
        <p:spPr>
          <a:xfrm rot="16200000">
            <a:off x="448423" y="4676641"/>
            <a:ext cx="1355756" cy="523220"/>
          </a:xfrm>
          <a:prstGeom prst="rect">
            <a:avLst/>
          </a:prstGeom>
          <a:noFill/>
        </p:spPr>
        <p:txBody>
          <a:bodyPr wrap="none" rtlCol="0">
            <a:spAutoFit/>
          </a:bodyPr>
          <a:lstStyle/>
          <a:p>
            <a:pPr algn="ctr"/>
            <a:r>
              <a:rPr lang="en-US" altLang="ko-KR" sz="1400" dirty="0">
                <a:latin typeface="Calibri" panose="020F0502020204030204" pitchFamily="34" charset="0"/>
                <a:cs typeface="Calibri" panose="020F0502020204030204" pitchFamily="34" charset="0"/>
              </a:rPr>
              <a:t>Our</a:t>
            </a:r>
          </a:p>
          <a:p>
            <a:pPr algn="ctr"/>
            <a:r>
              <a:rPr lang="en-US" altLang="ko-KR" sz="1400" dirty="0">
                <a:latin typeface="Calibri" panose="020F0502020204030204" pitchFamily="34" charset="0"/>
                <a:cs typeface="Calibri" panose="020F0502020204030204" pitchFamily="34" charset="0"/>
              </a:rPr>
              <a:t>implementation</a:t>
            </a:r>
            <a:endParaRPr lang="ko-KR"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0100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b="1" dirty="0"/>
              <a:t>Result 1. AVC Task</a:t>
            </a:r>
            <a:endParaRPr lang="ko-KR" altLang="en-US" b="1"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그림 1">
            <a:extLst>
              <a:ext uri="{FF2B5EF4-FFF2-40B4-BE49-F238E27FC236}">
                <a16:creationId xmlns:a16="http://schemas.microsoft.com/office/drawing/2014/main" id="{70971958-9709-43BE-A1DF-D201A06114AB}"/>
              </a:ext>
            </a:extLst>
          </p:cNvPr>
          <p:cNvPicPr>
            <a:picLocks noChangeAspect="1"/>
          </p:cNvPicPr>
          <p:nvPr/>
        </p:nvPicPr>
        <p:blipFill>
          <a:blip r:embed="rId3"/>
          <a:stretch>
            <a:fillRect/>
          </a:stretch>
        </p:blipFill>
        <p:spPr>
          <a:xfrm>
            <a:off x="870693" y="1934899"/>
            <a:ext cx="5775296" cy="3603246"/>
          </a:xfrm>
          <a:prstGeom prst="rect">
            <a:avLst/>
          </a:prstGeom>
        </p:spPr>
      </p:pic>
      <p:sp>
        <p:nvSpPr>
          <p:cNvPr id="3" name="TextBox 2">
            <a:extLst>
              <a:ext uri="{FF2B5EF4-FFF2-40B4-BE49-F238E27FC236}">
                <a16:creationId xmlns:a16="http://schemas.microsoft.com/office/drawing/2014/main" id="{556F60DC-41BD-49AF-ACBE-7FAC8EFC772D}"/>
              </a:ext>
            </a:extLst>
          </p:cNvPr>
          <p:cNvSpPr txBox="1"/>
          <p:nvPr/>
        </p:nvSpPr>
        <p:spPr>
          <a:xfrm>
            <a:off x="1997988" y="5674196"/>
            <a:ext cx="8749363" cy="461665"/>
          </a:xfrm>
          <a:prstGeom prst="rect">
            <a:avLst/>
          </a:prstGeom>
          <a:noFill/>
        </p:spPr>
        <p:txBody>
          <a:bodyPr wrap="square" rtlCol="0">
            <a:spAutoFit/>
          </a:bodyPr>
          <a:lstStyle/>
          <a:p>
            <a:r>
              <a:rPr lang="en-US" altLang="ko-KR" sz="2400" i="1" dirty="0">
                <a:latin typeface="Times New Roman" panose="02020603050405020304" pitchFamily="18" charset="0"/>
                <a:cs typeface="Times New Roman" panose="02020603050405020304" pitchFamily="18" charset="0"/>
              </a:rPr>
              <a:t>Table: Accuracy on AVC task of models on different kinds of dataset</a:t>
            </a:r>
            <a:endParaRPr lang="ko-KR" altLang="en-US" sz="2400" i="1" dirty="0">
              <a:latin typeface="Times New Roman" panose="02020603050405020304" pitchFamily="18" charset="0"/>
              <a:cs typeface="Times New Roman" panose="02020603050405020304" pitchFamily="18" charset="0"/>
            </a:endParaRPr>
          </a:p>
        </p:txBody>
      </p:sp>
      <p:sp>
        <p:nvSpPr>
          <p:cNvPr id="15" name="직사각형 14">
            <a:extLst>
              <a:ext uri="{FF2B5EF4-FFF2-40B4-BE49-F238E27FC236}">
                <a16:creationId xmlns:a16="http://schemas.microsoft.com/office/drawing/2014/main" id="{82786433-7C58-4ABE-B0AC-36FA4EF5BF79}"/>
              </a:ext>
            </a:extLst>
          </p:cNvPr>
          <p:cNvSpPr/>
          <p:nvPr/>
        </p:nvSpPr>
        <p:spPr>
          <a:xfrm>
            <a:off x="892097" y="3146072"/>
            <a:ext cx="3504805" cy="10608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a16="http://schemas.microsoft.com/office/drawing/2014/main" id="{9DC743CA-29C8-44ED-8C2F-E1FCEC8E0916}"/>
              </a:ext>
            </a:extLst>
          </p:cNvPr>
          <p:cNvSpPr/>
          <p:nvPr/>
        </p:nvSpPr>
        <p:spPr>
          <a:xfrm>
            <a:off x="892097" y="4317018"/>
            <a:ext cx="3504805" cy="1060808"/>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a:extLst>
              <a:ext uri="{FF2B5EF4-FFF2-40B4-BE49-F238E27FC236}">
                <a16:creationId xmlns:a16="http://schemas.microsoft.com/office/drawing/2014/main" id="{9A4C774C-886E-4C97-9128-6CE3B38C9076}"/>
              </a:ext>
            </a:extLst>
          </p:cNvPr>
          <p:cNvSpPr txBox="1"/>
          <p:nvPr/>
        </p:nvSpPr>
        <p:spPr>
          <a:xfrm>
            <a:off x="7028865" y="1993099"/>
            <a:ext cx="4817392" cy="523220"/>
          </a:xfrm>
          <a:prstGeom prst="rect">
            <a:avLst/>
          </a:prstGeom>
          <a:noFill/>
        </p:spPr>
        <p:txBody>
          <a:bodyPr wrap="square" rtlCol="0">
            <a:spAutoFit/>
          </a:bodyPr>
          <a:lstStyle/>
          <a:p>
            <a:pPr marL="342900" indent="-342900">
              <a:buFont typeface="Arial" panose="020B0604020202020204" pitchFamily="34" charset="0"/>
              <a:buChar char="•"/>
            </a:pPr>
            <a:r>
              <a:rPr lang="en-US" altLang="ko-KR" sz="2800">
                <a:latin typeface="Times New Roman" panose="02020603050405020304" pitchFamily="18" charset="0"/>
                <a:cs typeface="Times New Roman" panose="02020603050405020304" pitchFamily="18" charset="0"/>
              </a:rPr>
              <a:t> </a:t>
            </a:r>
            <a:r>
              <a:rPr lang="en-US" altLang="ko-KR" sz="2800">
                <a:solidFill>
                  <a:srgbClr val="C00000"/>
                </a:solidFill>
                <a:latin typeface="Times New Roman" panose="02020603050405020304" pitchFamily="18" charset="0"/>
                <a:cs typeface="Times New Roman" panose="02020603050405020304" pitchFamily="18" charset="0"/>
              </a:rPr>
              <a:t>Paper</a:t>
            </a:r>
            <a:r>
              <a:rPr lang="en-US" altLang="ko-KR" sz="2800">
                <a:latin typeface="Times New Roman" panose="02020603050405020304" pitchFamily="18" charset="0"/>
                <a:cs typeface="Times New Roman" panose="02020603050405020304" pitchFamily="18" charset="0"/>
              </a:rPr>
              <a:t> &gt; </a:t>
            </a:r>
            <a:r>
              <a:rPr lang="en-US" altLang="ko-KR" sz="2800">
                <a:solidFill>
                  <a:srgbClr val="2F5597"/>
                </a:solidFill>
                <a:latin typeface="Times New Roman" panose="02020603050405020304" pitchFamily="18" charset="0"/>
                <a:cs typeface="Times New Roman" panose="02020603050405020304" pitchFamily="18" charset="0"/>
              </a:rPr>
              <a:t>Replication</a:t>
            </a:r>
            <a:r>
              <a:rPr lang="en-US" altLang="ko-KR" sz="2800">
                <a:latin typeface="Times New Roman" panose="02020603050405020304" pitchFamily="18" charset="0"/>
                <a:cs typeface="Times New Roman" panose="02020603050405020304" pitchFamily="18" charset="0"/>
              </a:rPr>
              <a:t>, why?</a:t>
            </a:r>
          </a:p>
        </p:txBody>
      </p:sp>
      <p:sp>
        <p:nvSpPr>
          <p:cNvPr id="21" name="TextBox 20">
            <a:extLst>
              <a:ext uri="{FF2B5EF4-FFF2-40B4-BE49-F238E27FC236}">
                <a16:creationId xmlns:a16="http://schemas.microsoft.com/office/drawing/2014/main" id="{C8A1DCB1-295C-40B8-AEC7-3811907C3D57}"/>
              </a:ext>
            </a:extLst>
          </p:cNvPr>
          <p:cNvSpPr txBox="1"/>
          <p:nvPr/>
        </p:nvSpPr>
        <p:spPr>
          <a:xfrm>
            <a:off x="7330772" y="2707864"/>
            <a:ext cx="3990535" cy="2241960"/>
          </a:xfrm>
          <a:prstGeom prst="rect">
            <a:avLst/>
          </a:prstGeom>
          <a:noFill/>
        </p:spPr>
        <p:txBody>
          <a:bodyPr wrap="square" rtlCol="0">
            <a:spAutoFit/>
          </a:bodyPr>
          <a:lstStyle/>
          <a:p>
            <a:pPr marL="285750" indent="-285750">
              <a:lnSpc>
                <a:spcPct val="150000"/>
              </a:lnSpc>
              <a:buFontTx/>
              <a:buChar char="-"/>
            </a:pPr>
            <a:r>
              <a:rPr lang="en-US" altLang="ko-KR" sz="2400" dirty="0">
                <a:latin typeface="Times New Roman" panose="02020603050405020304" pitchFamily="18" charset="0"/>
                <a:cs typeface="Times New Roman" panose="02020603050405020304" pitchFamily="18" charset="0"/>
              </a:rPr>
              <a:t>20% subset of the original dataset in the paper.</a:t>
            </a:r>
          </a:p>
          <a:p>
            <a:pPr marL="285750" indent="-285750">
              <a:lnSpc>
                <a:spcPct val="150000"/>
              </a:lnSpc>
              <a:buFontTx/>
              <a:buChar char="-"/>
            </a:pPr>
            <a:r>
              <a:rPr lang="en-US" altLang="ko-KR" sz="2400" dirty="0">
                <a:latin typeface="Times New Roman" panose="02020603050405020304" pitchFamily="18" charset="0"/>
                <a:cs typeface="Times New Roman" panose="02020603050405020304" pitchFamily="18" charset="0"/>
              </a:rPr>
              <a:t>Smaller batch size.</a:t>
            </a:r>
          </a:p>
          <a:p>
            <a:pPr marL="285750" indent="-285750">
              <a:lnSpc>
                <a:spcPct val="150000"/>
              </a:lnSpc>
              <a:buFontTx/>
              <a:buChar char="-"/>
            </a:pPr>
            <a:r>
              <a:rPr lang="en-US" altLang="ko-KR" sz="2400" dirty="0">
                <a:latin typeface="Times New Roman" panose="02020603050405020304" pitchFamily="18" charset="0"/>
                <a:cs typeface="Times New Roman" panose="02020603050405020304" pitchFamily="18" charset="0"/>
              </a:rPr>
              <a:t>Unknown learning rates. </a:t>
            </a:r>
          </a:p>
        </p:txBody>
      </p:sp>
      <p:sp>
        <p:nvSpPr>
          <p:cNvPr id="10" name="TextBox 9">
            <a:extLst>
              <a:ext uri="{FF2B5EF4-FFF2-40B4-BE49-F238E27FC236}">
                <a16:creationId xmlns:a16="http://schemas.microsoft.com/office/drawing/2014/main" id="{F1000BCA-5C16-4F3B-8301-0F726EAE8570}"/>
              </a:ext>
            </a:extLst>
          </p:cNvPr>
          <p:cNvSpPr txBox="1"/>
          <p:nvPr/>
        </p:nvSpPr>
        <p:spPr>
          <a:xfrm rot="16200000">
            <a:off x="217421" y="3394598"/>
            <a:ext cx="726353" cy="369332"/>
          </a:xfrm>
          <a:prstGeom prst="rect">
            <a:avLst/>
          </a:prstGeom>
          <a:noFill/>
        </p:spPr>
        <p:txBody>
          <a:bodyPr wrap="none" rtlCol="0">
            <a:spAutoFit/>
          </a:bodyPr>
          <a:lstStyle/>
          <a:p>
            <a:r>
              <a:rPr lang="en-US" altLang="ko-KR" dirty="0">
                <a:latin typeface="Calibri" panose="020F0502020204030204" pitchFamily="34" charset="0"/>
                <a:cs typeface="Calibri" panose="020F0502020204030204" pitchFamily="34" charset="0"/>
              </a:rPr>
              <a:t>Paper</a:t>
            </a:r>
            <a:endParaRPr lang="ko-KR" altLang="en-US"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DD94908-D1E2-4CB4-BCE2-2E53DE193568}"/>
              </a:ext>
            </a:extLst>
          </p:cNvPr>
          <p:cNvSpPr txBox="1"/>
          <p:nvPr/>
        </p:nvSpPr>
        <p:spPr>
          <a:xfrm rot="16200000">
            <a:off x="-230358" y="4598657"/>
            <a:ext cx="1355756" cy="523220"/>
          </a:xfrm>
          <a:prstGeom prst="rect">
            <a:avLst/>
          </a:prstGeom>
          <a:noFill/>
        </p:spPr>
        <p:txBody>
          <a:bodyPr wrap="none" rtlCol="0">
            <a:spAutoFit/>
          </a:bodyPr>
          <a:lstStyle/>
          <a:p>
            <a:pPr algn="ctr"/>
            <a:r>
              <a:rPr lang="en-US" altLang="ko-KR" sz="1400" dirty="0">
                <a:latin typeface="Calibri" panose="020F0502020204030204" pitchFamily="34" charset="0"/>
                <a:cs typeface="Calibri" panose="020F0502020204030204" pitchFamily="34" charset="0"/>
              </a:rPr>
              <a:t>Our</a:t>
            </a:r>
          </a:p>
          <a:p>
            <a:pPr algn="ctr"/>
            <a:r>
              <a:rPr lang="en-US" altLang="ko-KR" sz="1400" dirty="0">
                <a:latin typeface="Calibri" panose="020F0502020204030204" pitchFamily="34" charset="0"/>
                <a:cs typeface="Calibri" panose="020F0502020204030204" pitchFamily="34" charset="0"/>
              </a:rPr>
              <a:t>implementation</a:t>
            </a:r>
            <a:endParaRPr lang="ko-KR"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8661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b="1" dirty="0"/>
              <a:t>Result 1. AVC Task</a:t>
            </a:r>
            <a:endParaRPr lang="ko-KR" altLang="en-US" b="1"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그림 1">
            <a:extLst>
              <a:ext uri="{FF2B5EF4-FFF2-40B4-BE49-F238E27FC236}">
                <a16:creationId xmlns:a16="http://schemas.microsoft.com/office/drawing/2014/main" id="{70971958-9709-43BE-A1DF-D201A06114AB}"/>
              </a:ext>
            </a:extLst>
          </p:cNvPr>
          <p:cNvPicPr>
            <a:picLocks noChangeAspect="1"/>
          </p:cNvPicPr>
          <p:nvPr/>
        </p:nvPicPr>
        <p:blipFill>
          <a:blip r:embed="rId3"/>
          <a:stretch>
            <a:fillRect/>
          </a:stretch>
        </p:blipFill>
        <p:spPr>
          <a:xfrm>
            <a:off x="870693" y="1934899"/>
            <a:ext cx="5775296" cy="3603246"/>
          </a:xfrm>
          <a:prstGeom prst="rect">
            <a:avLst/>
          </a:prstGeom>
        </p:spPr>
      </p:pic>
      <p:sp>
        <p:nvSpPr>
          <p:cNvPr id="17" name="TextBox 16">
            <a:extLst>
              <a:ext uri="{FF2B5EF4-FFF2-40B4-BE49-F238E27FC236}">
                <a16:creationId xmlns:a16="http://schemas.microsoft.com/office/drawing/2014/main" id="{F67D9DC2-BEBF-436A-83A5-9FA2227F0F1F}"/>
              </a:ext>
            </a:extLst>
          </p:cNvPr>
          <p:cNvSpPr txBox="1"/>
          <p:nvPr/>
        </p:nvSpPr>
        <p:spPr>
          <a:xfrm>
            <a:off x="6947698" y="2763060"/>
            <a:ext cx="4817392" cy="523220"/>
          </a:xfrm>
          <a:prstGeom prst="rect">
            <a:avLst/>
          </a:prstGeom>
          <a:noFill/>
        </p:spPr>
        <p:txBody>
          <a:bodyPr wrap="square" rtlCol="0">
            <a:spAutoFit/>
          </a:bodyPr>
          <a:lstStyle/>
          <a:p>
            <a:pPr marL="342900" indent="-342900">
              <a:buFont typeface="Arial" panose="020B0604020202020204" pitchFamily="34" charset="0"/>
              <a:buChar char="•"/>
            </a:pPr>
            <a:r>
              <a:rPr lang="en-US" altLang="ko-KR" sz="2800" dirty="0">
                <a:latin typeface="Times New Roman" panose="02020603050405020304" pitchFamily="18" charset="0"/>
                <a:cs typeface="Times New Roman" panose="02020603050405020304" pitchFamily="18" charset="0"/>
              </a:rPr>
              <a:t> Training on </a:t>
            </a:r>
            <a:r>
              <a:rPr lang="en-US" altLang="ko-KR" sz="2800" dirty="0">
                <a:solidFill>
                  <a:schemeClr val="accent6"/>
                </a:solidFill>
                <a:latin typeface="Times New Roman" panose="02020603050405020304" pitchFamily="18" charset="0"/>
                <a:cs typeface="Times New Roman" panose="02020603050405020304" pitchFamily="18" charset="0"/>
              </a:rPr>
              <a:t>broader domain </a:t>
            </a:r>
          </a:p>
        </p:txBody>
      </p:sp>
      <p:sp>
        <p:nvSpPr>
          <p:cNvPr id="18" name="직사각형 17">
            <a:extLst>
              <a:ext uri="{FF2B5EF4-FFF2-40B4-BE49-F238E27FC236}">
                <a16:creationId xmlns:a16="http://schemas.microsoft.com/office/drawing/2014/main" id="{E3B0CCC7-D516-4AB7-9950-DFE8B8770184}"/>
              </a:ext>
            </a:extLst>
          </p:cNvPr>
          <p:cNvSpPr/>
          <p:nvPr/>
        </p:nvSpPr>
        <p:spPr>
          <a:xfrm>
            <a:off x="4533089" y="4319081"/>
            <a:ext cx="1945532" cy="105874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5F1F8740-0629-4E5B-AA60-B4C60B52A4A3}"/>
              </a:ext>
            </a:extLst>
          </p:cNvPr>
          <p:cNvSpPr txBox="1"/>
          <p:nvPr/>
        </p:nvSpPr>
        <p:spPr>
          <a:xfrm rot="16200000">
            <a:off x="399498" y="3371249"/>
            <a:ext cx="726353" cy="369332"/>
          </a:xfrm>
          <a:prstGeom prst="rect">
            <a:avLst/>
          </a:prstGeom>
          <a:noFill/>
        </p:spPr>
        <p:txBody>
          <a:bodyPr wrap="none" rtlCol="0">
            <a:spAutoFit/>
          </a:bodyPr>
          <a:lstStyle/>
          <a:p>
            <a:r>
              <a:rPr lang="en-US" altLang="ko-KR" dirty="0">
                <a:latin typeface="Calibri" panose="020F0502020204030204" pitchFamily="34" charset="0"/>
                <a:cs typeface="Calibri" panose="020F0502020204030204" pitchFamily="34" charset="0"/>
              </a:rPr>
              <a:t>Paper</a:t>
            </a:r>
            <a:endParaRPr lang="ko-KR" altLang="en-US"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9F7406DA-0085-48BD-9D0B-33B35972E22D}"/>
              </a:ext>
            </a:extLst>
          </p:cNvPr>
          <p:cNvSpPr txBox="1"/>
          <p:nvPr/>
        </p:nvSpPr>
        <p:spPr>
          <a:xfrm rot="16200000">
            <a:off x="-45125" y="4598657"/>
            <a:ext cx="1355756" cy="523220"/>
          </a:xfrm>
          <a:prstGeom prst="rect">
            <a:avLst/>
          </a:prstGeom>
          <a:noFill/>
        </p:spPr>
        <p:txBody>
          <a:bodyPr wrap="none" rtlCol="0">
            <a:spAutoFit/>
          </a:bodyPr>
          <a:lstStyle/>
          <a:p>
            <a:pPr algn="ctr"/>
            <a:r>
              <a:rPr lang="en-US" altLang="ko-KR" sz="1400" dirty="0">
                <a:latin typeface="Calibri" panose="020F0502020204030204" pitchFamily="34" charset="0"/>
                <a:cs typeface="Calibri" panose="020F0502020204030204" pitchFamily="34" charset="0"/>
              </a:rPr>
              <a:t>Our</a:t>
            </a:r>
          </a:p>
          <a:p>
            <a:pPr algn="ctr"/>
            <a:r>
              <a:rPr lang="en-US" altLang="ko-KR" sz="1400" dirty="0">
                <a:latin typeface="Calibri" panose="020F0502020204030204" pitchFamily="34" charset="0"/>
                <a:cs typeface="Calibri" panose="020F0502020204030204" pitchFamily="34" charset="0"/>
              </a:rPr>
              <a:t>implementation</a:t>
            </a:r>
            <a:endParaRPr lang="ko-KR" altLang="en-US" sz="14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ADF6753D-D017-4076-AFAE-83E08555B458}"/>
              </a:ext>
            </a:extLst>
          </p:cNvPr>
          <p:cNvSpPr txBox="1"/>
          <p:nvPr/>
        </p:nvSpPr>
        <p:spPr>
          <a:xfrm>
            <a:off x="7192552" y="3216271"/>
            <a:ext cx="4653705" cy="1687963"/>
          </a:xfrm>
          <a:prstGeom prst="rect">
            <a:avLst/>
          </a:prstGeom>
          <a:noFill/>
        </p:spPr>
        <p:txBody>
          <a:bodyPr wrap="square" rtlCol="0">
            <a:spAutoFit/>
          </a:bodyPr>
          <a:lstStyle/>
          <a:p>
            <a:pPr marL="285750" indent="-285750">
              <a:lnSpc>
                <a:spcPct val="150000"/>
              </a:lnSpc>
              <a:buFontTx/>
              <a:buChar char="-"/>
            </a:pPr>
            <a:r>
              <a:rPr lang="en-US" altLang="ko-KR" sz="2400" dirty="0">
                <a:latin typeface="Times New Roman" panose="02020603050405020304" pitchFamily="18" charset="0"/>
                <a:ea typeface="Cambria Math" panose="02040503050406030204" pitchFamily="18" charset="0"/>
                <a:cs typeface="Times New Roman" panose="02020603050405020304" pitchFamily="18" charset="0"/>
              </a:rPr>
              <a:t>Relatively low performance.</a:t>
            </a:r>
          </a:p>
          <a:p>
            <a:pPr marL="285750" indent="-285750">
              <a:lnSpc>
                <a:spcPct val="150000"/>
              </a:lnSpc>
              <a:buFontTx/>
              <a:buChar char="-"/>
            </a:pPr>
            <a:r>
              <a:rPr lang="en-US" altLang="ko-KR" sz="2400" dirty="0">
                <a:latin typeface="Times New Roman" panose="02020603050405020304" pitchFamily="18" charset="0"/>
                <a:ea typeface="Cambria Math" panose="02040503050406030204" pitchFamily="18" charset="0"/>
                <a:cs typeface="Times New Roman" panose="02020603050405020304" pitchFamily="18" charset="0"/>
              </a:rPr>
              <a:t>However, they </a:t>
            </a:r>
            <a:r>
              <a:rPr lang="en-US" altLang="ko-KR" sz="2400" b="1" dirty="0">
                <a:latin typeface="Times New Roman" panose="02020603050405020304" pitchFamily="18" charset="0"/>
                <a:ea typeface="Cambria Math" panose="02040503050406030204" pitchFamily="18" charset="0"/>
                <a:cs typeface="Times New Roman" panose="02020603050405020304" pitchFamily="18" charset="0"/>
              </a:rPr>
              <a:t>are able to </a:t>
            </a:r>
            <a:r>
              <a:rPr lang="en-US" altLang="ko-KR" sz="2400" dirty="0">
                <a:latin typeface="Times New Roman" panose="02020603050405020304" pitchFamily="18" charset="0"/>
                <a:ea typeface="Cambria Math" panose="02040503050406030204" pitchFamily="18" charset="0"/>
                <a:cs typeface="Times New Roman" panose="02020603050405020304" pitchFamily="18" charset="0"/>
              </a:rPr>
              <a:t>extract features from other domains!!!</a:t>
            </a:r>
            <a:endParaRPr lang="en-US" altLang="ko-KR" sz="2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12E86EEF-2964-43BB-9986-24FDDC920541}"/>
              </a:ext>
            </a:extLst>
          </p:cNvPr>
          <p:cNvSpPr txBox="1"/>
          <p:nvPr/>
        </p:nvSpPr>
        <p:spPr>
          <a:xfrm>
            <a:off x="1997988" y="5674196"/>
            <a:ext cx="8749363" cy="461665"/>
          </a:xfrm>
          <a:prstGeom prst="rect">
            <a:avLst/>
          </a:prstGeom>
          <a:noFill/>
        </p:spPr>
        <p:txBody>
          <a:bodyPr wrap="square" rtlCol="0">
            <a:spAutoFit/>
          </a:bodyPr>
          <a:lstStyle/>
          <a:p>
            <a:r>
              <a:rPr lang="en-US" altLang="ko-KR" sz="2400" i="1" dirty="0">
                <a:latin typeface="Times New Roman" panose="02020603050405020304" pitchFamily="18" charset="0"/>
                <a:cs typeface="Times New Roman" panose="02020603050405020304" pitchFamily="18" charset="0"/>
              </a:rPr>
              <a:t>Table: Accuracy on AVC task of models on different kinds of dataset</a:t>
            </a:r>
            <a:endParaRPr lang="ko-KR"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830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b="1" dirty="0"/>
              <a:t>Result 1. AVC Task</a:t>
            </a:r>
            <a:endParaRPr lang="ko-KR" altLang="en-US" b="1"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그림 1">
            <a:extLst>
              <a:ext uri="{FF2B5EF4-FFF2-40B4-BE49-F238E27FC236}">
                <a16:creationId xmlns:a16="http://schemas.microsoft.com/office/drawing/2014/main" id="{70971958-9709-43BE-A1DF-D201A06114AB}"/>
              </a:ext>
            </a:extLst>
          </p:cNvPr>
          <p:cNvPicPr>
            <a:picLocks noChangeAspect="1"/>
          </p:cNvPicPr>
          <p:nvPr/>
        </p:nvPicPr>
        <p:blipFill>
          <a:blip r:embed="rId3"/>
          <a:stretch>
            <a:fillRect/>
          </a:stretch>
        </p:blipFill>
        <p:spPr>
          <a:xfrm>
            <a:off x="703524" y="1926248"/>
            <a:ext cx="5775296" cy="3603246"/>
          </a:xfrm>
          <a:prstGeom prst="rect">
            <a:avLst/>
          </a:prstGeom>
        </p:spPr>
      </p:pic>
      <p:sp>
        <p:nvSpPr>
          <p:cNvPr id="18" name="직사각형 17">
            <a:extLst>
              <a:ext uri="{FF2B5EF4-FFF2-40B4-BE49-F238E27FC236}">
                <a16:creationId xmlns:a16="http://schemas.microsoft.com/office/drawing/2014/main" id="{E3B0CCC7-D516-4AB7-9950-DFE8B8770184}"/>
              </a:ext>
            </a:extLst>
          </p:cNvPr>
          <p:cNvSpPr/>
          <p:nvPr/>
        </p:nvSpPr>
        <p:spPr>
          <a:xfrm>
            <a:off x="3013263" y="5069596"/>
            <a:ext cx="3346315" cy="283023"/>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AD8E04C-D6F1-4A38-9824-3075C5E2D257}"/>
                  </a:ext>
                </a:extLst>
              </p:cNvPr>
              <p:cNvSpPr txBox="1"/>
              <p:nvPr/>
            </p:nvSpPr>
            <p:spPr>
              <a:xfrm>
                <a:off x="6458563" y="1990260"/>
                <a:ext cx="4817392" cy="523220"/>
              </a:xfrm>
              <a:prstGeom prst="rect">
                <a:avLst/>
              </a:prstGeom>
              <a:noFill/>
            </p:spPr>
            <p:txBody>
              <a:bodyPr wrap="square" rtlCol="0">
                <a:spAutoFit/>
              </a:bodyPr>
              <a:lstStyle/>
              <a:p>
                <a:pPr marL="342900" indent="-342900">
                  <a:buFont typeface="Arial" panose="020B0604020202020204" pitchFamily="34" charset="0"/>
                  <a:buChar char="•"/>
                </a:pPr>
                <a:r>
                  <a:rPr lang="en-US" altLang="ko-KR" sz="2800" dirty="0">
                    <a:latin typeface="Times New Roman" panose="02020603050405020304" pitchFamily="18" charset="0"/>
                    <a:cs typeface="Times New Roman" panose="02020603050405020304" pitchFamily="18" charset="0"/>
                  </a:rPr>
                  <a:t> Best Accuracy: </a:t>
                </a:r>
                <a14:m>
                  <m:oMath xmlns:m="http://schemas.openxmlformats.org/officeDocument/2006/math">
                    <m:sSup>
                      <m:sSupPr>
                        <m:ctrlPr>
                          <a:rPr lang="en-US" altLang="ko-KR" sz="2800" i="1" smtClean="0">
                            <a:solidFill>
                              <a:srgbClr val="FFCD2D"/>
                            </a:solidFill>
                            <a:latin typeface="Cambria Math" panose="02040503050406030204" pitchFamily="18" charset="0"/>
                            <a:cs typeface="Times New Roman" panose="02020603050405020304" pitchFamily="18" charset="0"/>
                          </a:rPr>
                        </m:ctrlPr>
                      </m:sSupPr>
                      <m:e>
                        <m:r>
                          <a:rPr lang="en-US" altLang="ko-KR" sz="2800" b="0" i="1" smtClean="0">
                            <a:solidFill>
                              <a:srgbClr val="FFCD2D"/>
                            </a:solidFill>
                            <a:latin typeface="Cambria Math" panose="02040503050406030204" pitchFamily="18" charset="0"/>
                            <a:cs typeface="Times New Roman" panose="02020603050405020304" pitchFamily="18" charset="0"/>
                          </a:rPr>
                          <m:t>𝐿</m:t>
                        </m:r>
                      </m:e>
                      <m:sup>
                        <m:r>
                          <a:rPr lang="en-US" altLang="ko-KR" sz="2800" b="0" i="1" smtClean="0">
                            <a:solidFill>
                              <a:srgbClr val="FFCD2D"/>
                            </a:solidFill>
                            <a:latin typeface="Cambria Math" panose="02040503050406030204" pitchFamily="18" charset="0"/>
                            <a:cs typeface="Times New Roman" panose="02020603050405020304" pitchFamily="18" charset="0"/>
                          </a:rPr>
                          <m:t>3</m:t>
                        </m:r>
                      </m:sup>
                    </m:sSup>
                    <m:r>
                      <a:rPr lang="en-US" altLang="ko-KR" sz="2800" b="0" i="1" smtClean="0">
                        <a:solidFill>
                          <a:srgbClr val="FFCD2D"/>
                        </a:solidFill>
                        <a:latin typeface="Cambria Math" panose="02040503050406030204" pitchFamily="18" charset="0"/>
                        <a:cs typeface="Times New Roman" panose="02020603050405020304" pitchFamily="18" charset="0"/>
                      </a:rPr>
                      <m:t>−</m:t>
                    </m:r>
                    <m:r>
                      <a:rPr lang="en-US" altLang="ko-KR" sz="2800" b="0" i="1" smtClean="0">
                        <a:solidFill>
                          <a:srgbClr val="FFCD2D"/>
                        </a:solidFill>
                        <a:latin typeface="Cambria Math" panose="02040503050406030204" pitchFamily="18" charset="0"/>
                        <a:cs typeface="Times New Roman" panose="02020603050405020304" pitchFamily="18" charset="0"/>
                      </a:rPr>
                      <m:t>𝑁𝑒𝑡</m:t>
                    </m:r>
                  </m:oMath>
                </a14:m>
                <a:endParaRPr lang="en-US" altLang="ko-KR" sz="2800" dirty="0">
                  <a:solidFill>
                    <a:schemeClr val="accent6"/>
                  </a:solidFill>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AD8E04C-D6F1-4A38-9824-3075C5E2D257}"/>
                  </a:ext>
                </a:extLst>
              </p:cNvPr>
              <p:cNvSpPr txBox="1">
                <a:spLocks noRot="1" noChangeAspect="1" noMove="1" noResize="1" noEditPoints="1" noAdjustHandles="1" noChangeArrowheads="1" noChangeShapeType="1" noTextEdit="1"/>
              </p:cNvSpPr>
              <p:nvPr/>
            </p:nvSpPr>
            <p:spPr>
              <a:xfrm>
                <a:off x="6458563" y="1990260"/>
                <a:ext cx="4817392" cy="523220"/>
              </a:xfrm>
              <a:prstGeom prst="rect">
                <a:avLst/>
              </a:prstGeom>
              <a:blipFill>
                <a:blip r:embed="rId4"/>
                <a:stretch>
                  <a:fillRect l="-2276" t="-11628" b="-3139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A7C096F-E5C5-4860-A815-5B9D29EE4515}"/>
                  </a:ext>
                </a:extLst>
              </p:cNvPr>
              <p:cNvSpPr txBox="1"/>
              <p:nvPr/>
            </p:nvSpPr>
            <p:spPr>
              <a:xfrm>
                <a:off x="6640322" y="2507532"/>
                <a:ext cx="5551678" cy="2241960"/>
              </a:xfrm>
              <a:prstGeom prst="rect">
                <a:avLst/>
              </a:prstGeom>
              <a:noFill/>
            </p:spPr>
            <p:txBody>
              <a:bodyPr wrap="square" rtlCol="0">
                <a:spAutoFit/>
              </a:bodyPr>
              <a:lstStyle/>
              <a:p>
                <a:pPr marL="285750" indent="-285750">
                  <a:lnSpc>
                    <a:spcPct val="150000"/>
                  </a:lnSpc>
                  <a:buFontTx/>
                  <a:buChar char="-"/>
                </a:pPr>
                <a:r>
                  <a:rPr lang="en-US" altLang="ko-KR" sz="2400" dirty="0">
                    <a:latin typeface="Times New Roman" panose="02020603050405020304" pitchFamily="18" charset="0"/>
                    <a:ea typeface="Cambria Math" panose="02040503050406030204" pitchFamily="18" charset="0"/>
                    <a:cs typeface="Times New Roman" panose="02020603050405020304" pitchFamily="18" charset="0"/>
                  </a:rPr>
                  <a:t>Unexpectedly best.</a:t>
                </a:r>
              </a:p>
              <a:p>
                <a:pPr marL="285750" indent="-285750">
                  <a:lnSpc>
                    <a:spcPct val="150000"/>
                  </a:lnSpc>
                  <a:buFontTx/>
                  <a:buChar char="-"/>
                </a:pPr>
                <a:r>
                  <a:rPr lang="en-US" altLang="ko-KR" sz="2400" b="1" dirty="0">
                    <a:latin typeface="Times New Roman" panose="02020603050405020304" pitchFamily="18" charset="0"/>
                    <a:ea typeface="Cambria Math" panose="02040503050406030204" pitchFamily="18" charset="0"/>
                    <a:cs typeface="Times New Roman" panose="02020603050405020304" pitchFamily="18" charset="0"/>
                  </a:rPr>
                  <a:t>However,</a:t>
                </a:r>
                <a:br>
                  <a:rPr lang="en-US" altLang="ko-KR" sz="2400" dirty="0">
                    <a:latin typeface="Times New Roman" panose="02020603050405020304" pitchFamily="18" charset="0"/>
                    <a:ea typeface="Cambria Math" panose="02040503050406030204" pitchFamily="18" charset="0"/>
                    <a:cs typeface="Times New Roman" panose="02020603050405020304" pitchFamily="18" charset="0"/>
                  </a:rPr>
                </a:br>
                <a:r>
                  <a:rPr lang="en-US" altLang="ko-KR" sz="2400" dirty="0">
                    <a:latin typeface="Times New Roman" panose="02020603050405020304" pitchFamily="18" charset="0"/>
                    <a:ea typeface="Cambria Math" panose="02040503050406030204" pitchFamily="18" charset="0"/>
                    <a:cs typeface="Times New Roman" panose="02020603050405020304" pitchFamily="18" charset="0"/>
                  </a:rPr>
                  <a:t>Performance on </a:t>
                </a:r>
                <a:r>
                  <a:rPr lang="en-US" altLang="ko-KR" sz="2400" b="1" dirty="0">
                    <a:latin typeface="Times New Roman" panose="02020603050405020304" pitchFamily="18" charset="0"/>
                    <a:ea typeface="Cambria Math" panose="02040503050406030204" pitchFamily="18" charset="0"/>
                    <a:cs typeface="Times New Roman" panose="02020603050405020304" pitchFamily="18" charset="0"/>
                  </a:rPr>
                  <a:t>AVC task</a:t>
                </a:r>
                <a:br>
                  <a:rPr lang="en-US" altLang="ko-KR" sz="2400" b="1" dirty="0">
                    <a:latin typeface="Times New Roman" panose="02020603050405020304" pitchFamily="18" charset="0"/>
                    <a:ea typeface="Cambria Math" panose="02040503050406030204" pitchFamily="18" charset="0"/>
                    <a:cs typeface="Times New Roman" panose="02020603050405020304" pitchFamily="18" charset="0"/>
                  </a:rPr>
                </a:br>
                <a14:m>
                  <m:oMath xmlns:m="http://schemas.openxmlformats.org/officeDocument/2006/math">
                    <m:r>
                      <a:rPr lang="en-US" altLang="ko-KR"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ko-KR" sz="2400" dirty="0">
                    <a:latin typeface="Times New Roman" panose="02020603050405020304" pitchFamily="18" charset="0"/>
                    <a:ea typeface="Cambria Math" panose="02040503050406030204" pitchFamily="18" charset="0"/>
                    <a:cs typeface="Times New Roman" panose="02020603050405020304" pitchFamily="18" charset="0"/>
                  </a:rPr>
                  <a:t> </a:t>
                </a:r>
                <a:r>
                  <a:rPr lang="en-US" altLang="ko-KR" sz="2400" dirty="0">
                    <a:latin typeface="Times New Roman" panose="02020603050405020304" pitchFamily="18" charset="0"/>
                    <a:cs typeface="Times New Roman" panose="02020603050405020304" pitchFamily="18" charset="0"/>
                  </a:rPr>
                  <a:t>Performance on </a:t>
                </a:r>
                <a:r>
                  <a:rPr lang="en-US" altLang="ko-KR" sz="2400" b="1" dirty="0">
                    <a:latin typeface="Times New Roman" panose="02020603050405020304" pitchFamily="18" charset="0"/>
                    <a:cs typeface="Times New Roman" panose="02020603050405020304" pitchFamily="18" charset="0"/>
                  </a:rPr>
                  <a:t>cross-modal retrieval</a:t>
                </a:r>
              </a:p>
            </p:txBody>
          </p:sp>
        </mc:Choice>
        <mc:Fallback xmlns="">
          <p:sp>
            <p:nvSpPr>
              <p:cNvPr id="12" name="TextBox 11">
                <a:extLst>
                  <a:ext uri="{FF2B5EF4-FFF2-40B4-BE49-F238E27FC236}">
                    <a16:creationId xmlns:a16="http://schemas.microsoft.com/office/drawing/2014/main" id="{BA7C096F-E5C5-4860-A815-5B9D29EE4515}"/>
                  </a:ext>
                </a:extLst>
              </p:cNvPr>
              <p:cNvSpPr txBox="1">
                <a:spLocks noRot="1" noChangeAspect="1" noMove="1" noResize="1" noEditPoints="1" noAdjustHandles="1" noChangeArrowheads="1" noChangeShapeType="1" noTextEdit="1"/>
              </p:cNvSpPr>
              <p:nvPr/>
            </p:nvSpPr>
            <p:spPr>
              <a:xfrm>
                <a:off x="6640322" y="2507532"/>
                <a:ext cx="5551678" cy="2241960"/>
              </a:xfrm>
              <a:prstGeom prst="rect">
                <a:avLst/>
              </a:prstGeom>
              <a:blipFill>
                <a:blip r:embed="rId5"/>
                <a:stretch>
                  <a:fillRect l="-1427" r="-1207" b="-5435"/>
                </a:stretch>
              </a:blipFill>
            </p:spPr>
            <p:txBody>
              <a:bodyPr/>
              <a:lstStyle/>
              <a:p>
                <a:r>
                  <a:rPr lang="ko-KR" altLang="en-US">
                    <a:noFill/>
                  </a:rPr>
                  <a:t> </a:t>
                </a:r>
              </a:p>
            </p:txBody>
          </p:sp>
        </mc:Fallback>
      </mc:AlternateContent>
      <p:sp>
        <p:nvSpPr>
          <p:cNvPr id="10" name="TextBox 9">
            <a:extLst>
              <a:ext uri="{FF2B5EF4-FFF2-40B4-BE49-F238E27FC236}">
                <a16:creationId xmlns:a16="http://schemas.microsoft.com/office/drawing/2014/main" id="{58177EBC-763C-4A76-BDCC-96055568FE40}"/>
              </a:ext>
            </a:extLst>
          </p:cNvPr>
          <p:cNvSpPr txBox="1"/>
          <p:nvPr/>
        </p:nvSpPr>
        <p:spPr>
          <a:xfrm rot="16200000">
            <a:off x="217922" y="3413204"/>
            <a:ext cx="726353" cy="369332"/>
          </a:xfrm>
          <a:prstGeom prst="rect">
            <a:avLst/>
          </a:prstGeom>
          <a:noFill/>
        </p:spPr>
        <p:txBody>
          <a:bodyPr wrap="none" rtlCol="0">
            <a:spAutoFit/>
          </a:bodyPr>
          <a:lstStyle/>
          <a:p>
            <a:r>
              <a:rPr lang="en-US" altLang="ko-KR" dirty="0">
                <a:latin typeface="Calibri" panose="020F0502020204030204" pitchFamily="34" charset="0"/>
                <a:cs typeface="Calibri" panose="020F0502020204030204" pitchFamily="34" charset="0"/>
              </a:rPr>
              <a:t>Paper</a:t>
            </a:r>
            <a:endParaRPr lang="ko-KR" altLang="en-US"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EDFCD674-E379-4359-A926-6482B8EF9A99}"/>
              </a:ext>
            </a:extLst>
          </p:cNvPr>
          <p:cNvSpPr txBox="1"/>
          <p:nvPr/>
        </p:nvSpPr>
        <p:spPr>
          <a:xfrm rot="16200000">
            <a:off x="-228842" y="4590006"/>
            <a:ext cx="1355756" cy="523220"/>
          </a:xfrm>
          <a:prstGeom prst="rect">
            <a:avLst/>
          </a:prstGeom>
          <a:noFill/>
        </p:spPr>
        <p:txBody>
          <a:bodyPr wrap="none" rtlCol="0">
            <a:spAutoFit/>
          </a:bodyPr>
          <a:lstStyle/>
          <a:p>
            <a:pPr algn="ctr"/>
            <a:r>
              <a:rPr lang="en-US" altLang="ko-KR" sz="1400" dirty="0">
                <a:latin typeface="Calibri" panose="020F0502020204030204" pitchFamily="34" charset="0"/>
                <a:cs typeface="Calibri" panose="020F0502020204030204" pitchFamily="34" charset="0"/>
              </a:rPr>
              <a:t>Our</a:t>
            </a:r>
          </a:p>
          <a:p>
            <a:pPr algn="ctr"/>
            <a:r>
              <a:rPr lang="en-US" altLang="ko-KR" sz="1400" dirty="0">
                <a:latin typeface="Calibri" panose="020F0502020204030204" pitchFamily="34" charset="0"/>
                <a:cs typeface="Calibri" panose="020F0502020204030204" pitchFamily="34" charset="0"/>
              </a:rPr>
              <a:t>implementation</a:t>
            </a:r>
            <a:endParaRPr lang="ko-KR" altLang="en-US" sz="1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A7F829FE-E511-4EA8-A977-E71DA4022596}"/>
              </a:ext>
            </a:extLst>
          </p:cNvPr>
          <p:cNvSpPr txBox="1"/>
          <p:nvPr/>
        </p:nvSpPr>
        <p:spPr>
          <a:xfrm>
            <a:off x="1997988" y="5674196"/>
            <a:ext cx="8749363" cy="461665"/>
          </a:xfrm>
          <a:prstGeom prst="rect">
            <a:avLst/>
          </a:prstGeom>
          <a:noFill/>
        </p:spPr>
        <p:txBody>
          <a:bodyPr wrap="square" rtlCol="0">
            <a:spAutoFit/>
          </a:bodyPr>
          <a:lstStyle/>
          <a:p>
            <a:r>
              <a:rPr lang="en-US" altLang="ko-KR" sz="2400" i="1" dirty="0">
                <a:latin typeface="Times New Roman" panose="02020603050405020304" pitchFamily="18" charset="0"/>
                <a:cs typeface="Times New Roman" panose="02020603050405020304" pitchFamily="18" charset="0"/>
              </a:rPr>
              <a:t>Table: Accuracy on AVC task of models on different kinds of dataset</a:t>
            </a:r>
            <a:endParaRPr lang="ko-KR" alt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16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a:t>Results</a:t>
            </a:r>
            <a:endParaRPr lang="ko-KR" altLang="en-US"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810CBE6-6A06-4323-82A1-B6BA022AF0C4}"/>
              </a:ext>
            </a:extLst>
          </p:cNvPr>
          <p:cNvSpPr txBox="1"/>
          <p:nvPr/>
        </p:nvSpPr>
        <p:spPr>
          <a:xfrm>
            <a:off x="725480" y="1343343"/>
            <a:ext cx="2117733" cy="523220"/>
          </a:xfrm>
          <a:prstGeom prst="rect">
            <a:avLst/>
          </a:prstGeom>
          <a:noFill/>
        </p:spPr>
        <p:txBody>
          <a:bodyPr wrap="square" rtlCol="0">
            <a:spAutoFit/>
          </a:bodyPr>
          <a:lstStyle/>
          <a:p>
            <a:r>
              <a:rPr lang="en-US" altLang="ko-KR" sz="2800" b="1" dirty="0">
                <a:latin typeface="Times New Roman" panose="02020603050405020304" pitchFamily="18" charset="0"/>
                <a:cs typeface="Times New Roman" panose="02020603050405020304" pitchFamily="18" charset="0"/>
              </a:rPr>
              <a:t>1. AVC Task</a:t>
            </a:r>
            <a:endParaRPr lang="ko-KR" altLang="en-US"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861DC1C-617F-4A95-9BFD-33549F21BDF0}"/>
              </a:ext>
            </a:extLst>
          </p:cNvPr>
          <p:cNvSpPr txBox="1"/>
          <p:nvPr/>
        </p:nvSpPr>
        <p:spPr>
          <a:xfrm>
            <a:off x="3837028" y="1355298"/>
            <a:ext cx="4070885" cy="523220"/>
          </a:xfrm>
          <a:prstGeom prst="rect">
            <a:avLst/>
          </a:prstGeom>
          <a:noFill/>
        </p:spPr>
        <p:txBody>
          <a:bodyPr wrap="square" rtlCol="0">
            <a:spAutoFit/>
          </a:bodyPr>
          <a:lstStyle/>
          <a:p>
            <a:r>
              <a:rPr lang="en-US" altLang="ko-KR" sz="2800" b="1" dirty="0">
                <a:solidFill>
                  <a:srgbClr val="BFBFBF"/>
                </a:solidFill>
                <a:latin typeface="Times New Roman" panose="02020603050405020304" pitchFamily="18" charset="0"/>
                <a:cs typeface="Times New Roman" panose="02020603050405020304" pitchFamily="18" charset="0"/>
              </a:rPr>
              <a:t>2. Cross-modal Retrieval</a:t>
            </a:r>
            <a:endParaRPr lang="ko-KR" altLang="en-US" sz="2800" b="1" dirty="0">
              <a:solidFill>
                <a:srgbClr val="BFBFB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51A4D87-316B-422E-8CA6-622698561EBF}"/>
              </a:ext>
            </a:extLst>
          </p:cNvPr>
          <p:cNvSpPr txBox="1"/>
          <p:nvPr/>
        </p:nvSpPr>
        <p:spPr>
          <a:xfrm>
            <a:off x="8325242" y="1343343"/>
            <a:ext cx="3551380" cy="523220"/>
          </a:xfrm>
          <a:prstGeom prst="rect">
            <a:avLst/>
          </a:prstGeom>
          <a:noFill/>
        </p:spPr>
        <p:txBody>
          <a:bodyPr wrap="square" rtlCol="0">
            <a:spAutoFit/>
          </a:bodyPr>
          <a:lstStyle/>
          <a:p>
            <a:r>
              <a:rPr lang="en-US" altLang="ko-KR" sz="2800" b="1">
                <a:solidFill>
                  <a:srgbClr val="BFBFBF"/>
                </a:solidFill>
                <a:latin typeface="Times New Roman" panose="02020603050405020304" pitchFamily="18" charset="0"/>
                <a:cs typeface="Times New Roman" panose="02020603050405020304" pitchFamily="18" charset="0"/>
              </a:rPr>
              <a:t>3. Sound Localization</a:t>
            </a:r>
            <a:endParaRPr lang="ko-KR" altLang="en-US" sz="2800" b="1" dirty="0">
              <a:solidFill>
                <a:srgbClr val="BFBFBF"/>
              </a:solidFill>
              <a:latin typeface="Times New Roman" panose="02020603050405020304" pitchFamily="18" charset="0"/>
              <a:cs typeface="Times New Roman" panose="02020603050405020304" pitchFamily="18" charset="0"/>
            </a:endParaRPr>
          </a:p>
        </p:txBody>
      </p:sp>
      <p:grpSp>
        <p:nvGrpSpPr>
          <p:cNvPr id="47" name="그룹 46">
            <a:extLst>
              <a:ext uri="{FF2B5EF4-FFF2-40B4-BE49-F238E27FC236}">
                <a16:creationId xmlns:a16="http://schemas.microsoft.com/office/drawing/2014/main" id="{EEC1DD85-109D-45CC-AD31-6424DD9EFA6B}"/>
              </a:ext>
            </a:extLst>
          </p:cNvPr>
          <p:cNvGrpSpPr/>
          <p:nvPr/>
        </p:nvGrpSpPr>
        <p:grpSpPr>
          <a:xfrm>
            <a:off x="551229" y="2052436"/>
            <a:ext cx="2545228" cy="4371441"/>
            <a:chOff x="551229" y="2052436"/>
            <a:chExt cx="2545228" cy="4371441"/>
          </a:xfrm>
        </p:grpSpPr>
        <p:grpSp>
          <p:nvGrpSpPr>
            <p:cNvPr id="23" name="그룹 22">
              <a:extLst>
                <a:ext uri="{FF2B5EF4-FFF2-40B4-BE49-F238E27FC236}">
                  <a16:creationId xmlns:a16="http://schemas.microsoft.com/office/drawing/2014/main" id="{41A3B017-A1E7-49C2-9F41-A281824BD9E3}"/>
                </a:ext>
              </a:extLst>
            </p:cNvPr>
            <p:cNvGrpSpPr/>
            <p:nvPr/>
          </p:nvGrpSpPr>
          <p:grpSpPr>
            <a:xfrm>
              <a:off x="623875" y="2052436"/>
              <a:ext cx="2472582" cy="4371441"/>
              <a:chOff x="623875" y="2052436"/>
              <a:chExt cx="2472582" cy="4371441"/>
            </a:xfrm>
          </p:grpSpPr>
          <p:grpSp>
            <p:nvGrpSpPr>
              <p:cNvPr id="19" name="그룹 18">
                <a:extLst>
                  <a:ext uri="{FF2B5EF4-FFF2-40B4-BE49-F238E27FC236}">
                    <a16:creationId xmlns:a16="http://schemas.microsoft.com/office/drawing/2014/main" id="{E23A7CF7-7B71-4EC5-A8FE-CF94511A7927}"/>
                  </a:ext>
                </a:extLst>
              </p:cNvPr>
              <p:cNvGrpSpPr/>
              <p:nvPr/>
            </p:nvGrpSpPr>
            <p:grpSpPr>
              <a:xfrm>
                <a:off x="623875" y="2052436"/>
                <a:ext cx="2472582" cy="3400209"/>
                <a:chOff x="725480" y="2283569"/>
                <a:chExt cx="2472582" cy="3400209"/>
              </a:xfrm>
            </p:grpSpPr>
            <p:sp>
              <p:nvSpPr>
                <p:cNvPr id="2" name="구름 1">
                  <a:extLst>
                    <a:ext uri="{FF2B5EF4-FFF2-40B4-BE49-F238E27FC236}">
                      <a16:creationId xmlns:a16="http://schemas.microsoft.com/office/drawing/2014/main" id="{584B6C90-9216-4D27-A03E-EE4448BA8356}"/>
                    </a:ext>
                  </a:extLst>
                </p:cNvPr>
                <p:cNvSpPr/>
                <p:nvPr/>
              </p:nvSpPr>
              <p:spPr>
                <a:xfrm>
                  <a:off x="725480" y="3337665"/>
                  <a:ext cx="2346333" cy="1352029"/>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8BDCF8E4-FB67-4732-8E61-730BE91FC18E}"/>
                    </a:ext>
                  </a:extLst>
                </p:cNvPr>
                <p:cNvSpPr txBox="1"/>
                <p:nvPr/>
              </p:nvSpPr>
              <p:spPr>
                <a:xfrm>
                  <a:off x="725480" y="3690513"/>
                  <a:ext cx="2346333" cy="646331"/>
                </a:xfrm>
                <a:prstGeom prst="rect">
                  <a:avLst/>
                </a:prstGeom>
                <a:noFill/>
                <a:ln>
                  <a:noFill/>
                </a:ln>
              </p:spPr>
              <p:txBody>
                <a:bodyPr wrap="square" rtlCol="0">
                  <a:spAutoFit/>
                </a:bodyPr>
                <a:lstStyle/>
                <a:p>
                  <a:pPr algn="ctr"/>
                  <a:r>
                    <a:rPr lang="en-US" altLang="ko-KR" sz="3600" b="1">
                      <a:latin typeface="Calibri" panose="020F0502020204030204" pitchFamily="34" charset="0"/>
                      <a:cs typeface="Calibri" panose="020F0502020204030204" pitchFamily="34" charset="0"/>
                    </a:rPr>
                    <a:t>Model</a:t>
                  </a:r>
                  <a:endParaRPr lang="ko-KR" altLang="en-US" sz="3600" b="1">
                    <a:latin typeface="Calibri" panose="020F0502020204030204" pitchFamily="34" charset="0"/>
                    <a:cs typeface="Calibri" panose="020F0502020204030204" pitchFamily="34" charset="0"/>
                  </a:endParaRPr>
                </a:p>
              </p:txBody>
            </p:sp>
            <p:cxnSp>
              <p:nvCxnSpPr>
                <p:cNvPr id="5" name="직선 화살표 연결선 4">
                  <a:extLst>
                    <a:ext uri="{FF2B5EF4-FFF2-40B4-BE49-F238E27FC236}">
                      <a16:creationId xmlns:a16="http://schemas.microsoft.com/office/drawing/2014/main" id="{E35CCF96-28D4-46A4-83C4-0FA8D8899473}"/>
                    </a:ext>
                  </a:extLst>
                </p:cNvPr>
                <p:cNvCxnSpPr>
                  <a:cxnSpLocks/>
                </p:cNvCxnSpPr>
                <p:nvPr/>
              </p:nvCxnSpPr>
              <p:spPr>
                <a:xfrm flipV="1">
                  <a:off x="1114425" y="4656620"/>
                  <a:ext cx="257175" cy="3261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그림 13">
                  <a:extLst>
                    <a:ext uri="{FF2B5EF4-FFF2-40B4-BE49-F238E27FC236}">
                      <a16:creationId xmlns:a16="http://schemas.microsoft.com/office/drawing/2014/main" id="{2405EB2F-F82C-4A0D-A45E-2A9B263B0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734" y="5037450"/>
                  <a:ext cx="646328" cy="646328"/>
                </a:xfrm>
                <a:prstGeom prst="rect">
                  <a:avLst/>
                </a:prstGeom>
                <a:ln>
                  <a:noFill/>
                </a:ln>
              </p:spPr>
            </p:pic>
            <p:cxnSp>
              <p:nvCxnSpPr>
                <p:cNvPr id="21" name="직선 화살표 연결선 20">
                  <a:extLst>
                    <a:ext uri="{FF2B5EF4-FFF2-40B4-BE49-F238E27FC236}">
                      <a16:creationId xmlns:a16="http://schemas.microsoft.com/office/drawing/2014/main" id="{269A3D56-EDF8-480A-A86D-CC53D1DF40D6}"/>
                    </a:ext>
                  </a:extLst>
                </p:cNvPr>
                <p:cNvCxnSpPr>
                  <a:cxnSpLocks/>
                </p:cNvCxnSpPr>
                <p:nvPr/>
              </p:nvCxnSpPr>
              <p:spPr>
                <a:xfrm flipH="1" flipV="1">
                  <a:off x="2551734" y="4647148"/>
                  <a:ext cx="257175" cy="3261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64394217-6173-4348-AE46-532A4EC023E4}"/>
                    </a:ext>
                  </a:extLst>
                </p:cNvPr>
                <p:cNvCxnSpPr>
                  <a:cxnSpLocks/>
                </p:cNvCxnSpPr>
                <p:nvPr/>
              </p:nvCxnSpPr>
              <p:spPr>
                <a:xfrm flipH="1" flipV="1">
                  <a:off x="1912933" y="2905316"/>
                  <a:ext cx="1" cy="3904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AA9AB1F-F499-46EE-A8D5-D349E7F3AEBE}"/>
                    </a:ext>
                  </a:extLst>
                </p:cNvPr>
                <p:cNvSpPr txBox="1"/>
                <p:nvPr/>
              </p:nvSpPr>
              <p:spPr>
                <a:xfrm>
                  <a:off x="957264" y="2283569"/>
                  <a:ext cx="1914514" cy="523220"/>
                </a:xfrm>
                <a:prstGeom prst="rect">
                  <a:avLst/>
                </a:prstGeom>
                <a:noFill/>
                <a:ln>
                  <a:noFill/>
                </a:ln>
              </p:spPr>
              <p:txBody>
                <a:bodyPr wrap="square" rtlCol="0">
                  <a:spAutoFit/>
                </a:bodyPr>
                <a:lstStyle/>
                <a:p>
                  <a:pPr algn="ctr"/>
                  <a:r>
                    <a:rPr lang="en-US" altLang="ko-KR" sz="2800" b="1">
                      <a:solidFill>
                        <a:srgbClr val="C00000"/>
                      </a:solidFill>
                      <a:latin typeface="Calibri" panose="020F0502020204030204" pitchFamily="34" charset="0"/>
                      <a:cs typeface="Calibri" panose="020F0502020204030204" pitchFamily="34" charset="0"/>
                    </a:rPr>
                    <a:t>True</a:t>
                  </a:r>
                  <a:r>
                    <a:rPr lang="en-US" altLang="ko-KR" sz="2800" b="1">
                      <a:latin typeface="Calibri" panose="020F0502020204030204" pitchFamily="34" charset="0"/>
                      <a:cs typeface="Calibri" panose="020F0502020204030204" pitchFamily="34" charset="0"/>
                    </a:rPr>
                    <a:t> / </a:t>
                  </a:r>
                  <a:r>
                    <a:rPr lang="en-US" altLang="ko-KR" sz="2800" b="1">
                      <a:solidFill>
                        <a:schemeClr val="accent5">
                          <a:lumMod val="50000"/>
                        </a:schemeClr>
                      </a:solidFill>
                      <a:latin typeface="Calibri" panose="020F0502020204030204" pitchFamily="34" charset="0"/>
                      <a:cs typeface="Calibri" panose="020F0502020204030204" pitchFamily="34" charset="0"/>
                    </a:rPr>
                    <a:t>False</a:t>
                  </a:r>
                  <a:endParaRPr lang="ko-KR" altLang="en-US" sz="2800" b="1">
                    <a:solidFill>
                      <a:schemeClr val="accent5">
                        <a:lumMod val="50000"/>
                      </a:schemeClr>
                    </a:solidFill>
                    <a:latin typeface="Calibri" panose="020F0502020204030204" pitchFamily="34" charset="0"/>
                    <a:cs typeface="Calibri" panose="020F0502020204030204" pitchFamily="34" charset="0"/>
                  </a:endParaRPr>
                </a:p>
              </p:txBody>
            </p:sp>
          </p:grpSp>
          <p:sp>
            <p:nvSpPr>
              <p:cNvPr id="20" name="TextBox 19">
                <a:extLst>
                  <a:ext uri="{FF2B5EF4-FFF2-40B4-BE49-F238E27FC236}">
                    <a16:creationId xmlns:a16="http://schemas.microsoft.com/office/drawing/2014/main" id="{1F8012F4-3ECC-4BAC-86F6-98A1FB24252C}"/>
                  </a:ext>
                </a:extLst>
              </p:cNvPr>
              <p:cNvSpPr txBox="1"/>
              <p:nvPr/>
            </p:nvSpPr>
            <p:spPr>
              <a:xfrm>
                <a:off x="682617" y="5900657"/>
                <a:ext cx="2346333" cy="523220"/>
              </a:xfrm>
              <a:prstGeom prst="rect">
                <a:avLst/>
              </a:prstGeom>
              <a:noFill/>
              <a:ln>
                <a:noFill/>
              </a:ln>
            </p:spPr>
            <p:txBody>
              <a:bodyPr wrap="square" rtlCol="0">
                <a:spAutoFit/>
              </a:bodyPr>
              <a:lstStyle/>
              <a:p>
                <a:pPr marL="457200" indent="-457200">
                  <a:buFont typeface="Arial" panose="020B0604020202020204" pitchFamily="34" charset="0"/>
                  <a:buChar char="•"/>
                </a:pPr>
                <a:r>
                  <a:rPr lang="en-US" altLang="ko-KR" sz="2800">
                    <a:latin typeface="Times New Roman" panose="02020603050405020304" pitchFamily="18" charset="0"/>
                    <a:cs typeface="Times New Roman" panose="02020603050405020304" pitchFamily="18" charset="0"/>
                  </a:rPr>
                  <a:t>Proxy task</a:t>
                </a:r>
                <a:endParaRPr lang="ko-KR" altLang="en-US" sz="2800">
                  <a:latin typeface="Times New Roman" panose="02020603050405020304" pitchFamily="18" charset="0"/>
                  <a:cs typeface="Times New Roman" panose="02020603050405020304" pitchFamily="18" charset="0"/>
                </a:endParaRPr>
              </a:p>
            </p:txBody>
          </p:sp>
        </p:grpSp>
        <p:pic>
          <p:nvPicPr>
            <p:cNvPr id="44" name="그림 43">
              <a:extLst>
                <a:ext uri="{FF2B5EF4-FFF2-40B4-BE49-F238E27FC236}">
                  <a16:creationId xmlns:a16="http://schemas.microsoft.com/office/drawing/2014/main" id="{C5EAA71D-A8D7-47CD-8FC1-ABA3F3A0F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229" y="4795891"/>
              <a:ext cx="718766" cy="718766"/>
            </a:xfrm>
            <a:prstGeom prst="rect">
              <a:avLst/>
            </a:prstGeom>
          </p:spPr>
        </p:pic>
      </p:grpSp>
      <p:grpSp>
        <p:nvGrpSpPr>
          <p:cNvPr id="48" name="그룹 47">
            <a:extLst>
              <a:ext uri="{FF2B5EF4-FFF2-40B4-BE49-F238E27FC236}">
                <a16:creationId xmlns:a16="http://schemas.microsoft.com/office/drawing/2014/main" id="{69ACC79B-6021-4822-B8FE-F2B72BCC5031}"/>
              </a:ext>
            </a:extLst>
          </p:cNvPr>
          <p:cNvGrpSpPr/>
          <p:nvPr/>
        </p:nvGrpSpPr>
        <p:grpSpPr>
          <a:xfrm>
            <a:off x="4616337" y="2195207"/>
            <a:ext cx="2455975" cy="4228670"/>
            <a:chOff x="4616337" y="2195207"/>
            <a:chExt cx="2455975" cy="4228670"/>
          </a:xfrm>
        </p:grpSpPr>
        <p:sp>
          <p:nvSpPr>
            <p:cNvPr id="31" name="구름 30">
              <a:extLst>
                <a:ext uri="{FF2B5EF4-FFF2-40B4-BE49-F238E27FC236}">
                  <a16:creationId xmlns:a16="http://schemas.microsoft.com/office/drawing/2014/main" id="{3B59846B-96F7-4351-8AAC-1D366EC84CFE}"/>
                </a:ext>
              </a:extLst>
            </p:cNvPr>
            <p:cNvSpPr/>
            <p:nvPr/>
          </p:nvSpPr>
          <p:spPr>
            <a:xfrm>
              <a:off x="4624373" y="3106532"/>
              <a:ext cx="2346333" cy="1352029"/>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TextBox 31">
              <a:extLst>
                <a:ext uri="{FF2B5EF4-FFF2-40B4-BE49-F238E27FC236}">
                  <a16:creationId xmlns:a16="http://schemas.microsoft.com/office/drawing/2014/main" id="{5D7523F5-6A9C-45FA-93C0-4D35E7839D45}"/>
                </a:ext>
              </a:extLst>
            </p:cNvPr>
            <p:cNvSpPr txBox="1"/>
            <p:nvPr/>
          </p:nvSpPr>
          <p:spPr>
            <a:xfrm>
              <a:off x="4624373" y="3459380"/>
              <a:ext cx="2346333" cy="646331"/>
            </a:xfrm>
            <a:prstGeom prst="rect">
              <a:avLst/>
            </a:prstGeom>
            <a:noFill/>
            <a:ln>
              <a:noFill/>
            </a:ln>
          </p:spPr>
          <p:txBody>
            <a:bodyPr wrap="square" rtlCol="0">
              <a:spAutoFit/>
            </a:bodyPr>
            <a:lstStyle/>
            <a:p>
              <a:pPr algn="ctr"/>
              <a:r>
                <a:rPr lang="en-US" altLang="ko-KR" sz="3600" b="1">
                  <a:latin typeface="Calibri" panose="020F0502020204030204" pitchFamily="34" charset="0"/>
                  <a:cs typeface="Calibri" panose="020F0502020204030204" pitchFamily="34" charset="0"/>
                </a:rPr>
                <a:t>Model</a:t>
              </a:r>
              <a:endParaRPr lang="ko-KR" altLang="en-US" sz="3600" b="1">
                <a:latin typeface="Calibri" panose="020F0502020204030204" pitchFamily="34" charset="0"/>
                <a:cs typeface="Calibri" panose="020F0502020204030204" pitchFamily="34" charset="0"/>
              </a:endParaRPr>
            </a:p>
          </p:txBody>
        </p:sp>
        <p:cxnSp>
          <p:nvCxnSpPr>
            <p:cNvPr id="33" name="직선 화살표 연결선 32">
              <a:extLst>
                <a:ext uri="{FF2B5EF4-FFF2-40B4-BE49-F238E27FC236}">
                  <a16:creationId xmlns:a16="http://schemas.microsoft.com/office/drawing/2014/main" id="{BEDF29D2-F3F4-4D55-B566-62118E7EE5DB}"/>
                </a:ext>
              </a:extLst>
            </p:cNvPr>
            <p:cNvCxnSpPr>
              <a:cxnSpLocks/>
            </p:cNvCxnSpPr>
            <p:nvPr/>
          </p:nvCxnSpPr>
          <p:spPr>
            <a:xfrm flipV="1">
              <a:off x="5872471" y="4514355"/>
              <a:ext cx="0" cy="3859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그림 34">
              <a:extLst>
                <a:ext uri="{FF2B5EF4-FFF2-40B4-BE49-F238E27FC236}">
                  <a16:creationId xmlns:a16="http://schemas.microsoft.com/office/drawing/2014/main" id="{8B74B3C5-3B30-44F5-B6A6-C4564CDD7B83}"/>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6337" y="2195207"/>
              <a:ext cx="436587" cy="436587"/>
            </a:xfrm>
            <a:prstGeom prst="rect">
              <a:avLst/>
            </a:prstGeom>
            <a:ln>
              <a:noFill/>
            </a:ln>
          </p:spPr>
        </p:pic>
        <p:cxnSp>
          <p:nvCxnSpPr>
            <p:cNvPr id="37" name="직선 화살표 연결선 36">
              <a:extLst>
                <a:ext uri="{FF2B5EF4-FFF2-40B4-BE49-F238E27FC236}">
                  <a16:creationId xmlns:a16="http://schemas.microsoft.com/office/drawing/2014/main" id="{2C62B5CA-44BC-46AB-A6DE-921D4F92554F}"/>
                </a:ext>
              </a:extLst>
            </p:cNvPr>
            <p:cNvCxnSpPr>
              <a:cxnSpLocks/>
            </p:cNvCxnSpPr>
            <p:nvPr/>
          </p:nvCxnSpPr>
          <p:spPr>
            <a:xfrm flipH="1" flipV="1">
              <a:off x="5811826" y="2674183"/>
              <a:ext cx="1" cy="3904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0" name="그림 39">
              <a:extLst>
                <a:ext uri="{FF2B5EF4-FFF2-40B4-BE49-F238E27FC236}">
                  <a16:creationId xmlns:a16="http://schemas.microsoft.com/office/drawing/2014/main" id="{1860324E-2867-4A4F-AE8B-51A0492B7F7E}"/>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861" y="2195207"/>
              <a:ext cx="436587" cy="436587"/>
            </a:xfrm>
            <a:prstGeom prst="rect">
              <a:avLst/>
            </a:prstGeom>
            <a:ln>
              <a:noFill/>
            </a:ln>
          </p:spPr>
        </p:pic>
        <p:pic>
          <p:nvPicPr>
            <p:cNvPr id="41" name="그림 40">
              <a:extLst>
                <a:ext uri="{FF2B5EF4-FFF2-40B4-BE49-F238E27FC236}">
                  <a16:creationId xmlns:a16="http://schemas.microsoft.com/office/drawing/2014/main" id="{4B953D31-E837-4EAB-8F5F-21482B787C65}"/>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275178" y="2195207"/>
              <a:ext cx="436587" cy="436587"/>
            </a:xfrm>
            <a:prstGeom prst="rect">
              <a:avLst/>
            </a:prstGeom>
            <a:ln>
              <a:noFill/>
            </a:ln>
          </p:spPr>
        </p:pic>
        <p:pic>
          <p:nvPicPr>
            <p:cNvPr id="42" name="그림 41">
              <a:extLst>
                <a:ext uri="{FF2B5EF4-FFF2-40B4-BE49-F238E27FC236}">
                  <a16:creationId xmlns:a16="http://schemas.microsoft.com/office/drawing/2014/main" id="{F9F00CD7-E6BC-43A6-90A4-5C48AC20FAA0}"/>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34019" y="2195207"/>
              <a:ext cx="436587" cy="436587"/>
            </a:xfrm>
            <a:prstGeom prst="rect">
              <a:avLst/>
            </a:prstGeom>
            <a:ln>
              <a:noFill/>
            </a:ln>
          </p:spPr>
        </p:pic>
        <p:pic>
          <p:nvPicPr>
            <p:cNvPr id="45" name="그림 44">
              <a:extLst>
                <a:ext uri="{FF2B5EF4-FFF2-40B4-BE49-F238E27FC236}">
                  <a16:creationId xmlns:a16="http://schemas.microsoft.com/office/drawing/2014/main" id="{8BD5CDC6-BBE8-4917-AF73-149F8C957D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2376" y="4900276"/>
              <a:ext cx="718766" cy="718766"/>
            </a:xfrm>
            <a:prstGeom prst="rect">
              <a:avLst/>
            </a:prstGeom>
          </p:spPr>
        </p:pic>
        <p:sp>
          <p:nvSpPr>
            <p:cNvPr id="46" name="TextBox 45">
              <a:extLst>
                <a:ext uri="{FF2B5EF4-FFF2-40B4-BE49-F238E27FC236}">
                  <a16:creationId xmlns:a16="http://schemas.microsoft.com/office/drawing/2014/main" id="{E36F976F-B0BC-4257-8EDA-617A148B2BF2}"/>
                </a:ext>
              </a:extLst>
            </p:cNvPr>
            <p:cNvSpPr txBox="1"/>
            <p:nvPr/>
          </p:nvSpPr>
          <p:spPr>
            <a:xfrm>
              <a:off x="4725979" y="5900657"/>
              <a:ext cx="2346333" cy="523220"/>
            </a:xfrm>
            <a:prstGeom prst="rect">
              <a:avLst/>
            </a:prstGeom>
            <a:noFill/>
            <a:ln>
              <a:noFill/>
            </a:ln>
          </p:spPr>
          <p:txBody>
            <a:bodyPr wrap="square" rtlCol="0">
              <a:spAutoFit/>
            </a:bodyPr>
            <a:lstStyle/>
            <a:p>
              <a:pPr marL="457200" indent="-457200">
                <a:buFont typeface="Arial" panose="020B0604020202020204" pitchFamily="34" charset="0"/>
                <a:buChar char="•"/>
              </a:pPr>
              <a:r>
                <a:rPr lang="en-US" altLang="ko-KR" sz="2800">
                  <a:latin typeface="Times New Roman" panose="02020603050405020304" pitchFamily="18" charset="0"/>
                  <a:cs typeface="Times New Roman" panose="02020603050405020304" pitchFamily="18" charset="0"/>
                </a:rPr>
                <a:t>Real task</a:t>
              </a:r>
              <a:endParaRPr lang="ko-KR" altLang="en-US"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9329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8">
                                            <p:txEl>
                                              <p:pRg st="0" end="0"/>
                                            </p:txEl>
                                          </p:spTgt>
                                        </p:tgtEl>
                                        <p:attrNameLst>
                                          <p:attrName>style.color</p:attrName>
                                        </p:attrNameLst>
                                      </p:cBhvr>
                                      <p:to>
                                        <a:srgbClr val="000000"/>
                                      </p:to>
                                    </p:animClr>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Abstract</a:t>
            </a:r>
            <a:endParaRPr lang="ko-KR" altLang="en-US" dirty="0"/>
          </a:p>
        </p:txBody>
      </p:sp>
      <p:cxnSp>
        <p:nvCxnSpPr>
          <p:cNvPr id="21" name="직선 연결선 20">
            <a:extLst>
              <a:ext uri="{FF2B5EF4-FFF2-40B4-BE49-F238E27FC236}">
                <a16:creationId xmlns:a16="http://schemas.microsoft.com/office/drawing/2014/main" id="{D28D76BB-2D3B-43F2-B146-C292B10AC930}"/>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 name="슬라이드 번호 개체 틀 16">
            <a:extLst>
              <a:ext uri="{FF2B5EF4-FFF2-40B4-BE49-F238E27FC236}">
                <a16:creationId xmlns:a16="http://schemas.microsoft.com/office/drawing/2014/main" id="{3B8F8E45-98B8-445C-8230-E64937057905}"/>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4</a:t>
            </a:fld>
            <a:endParaRPr lang="ko-KR" altLang="en-US"/>
          </a:p>
        </p:txBody>
      </p:sp>
      <p:pic>
        <p:nvPicPr>
          <p:cNvPr id="1026" name="Picture 2" descr="Different types of musical instruments illustration. Stock Vector - 84578637">
            <a:extLst>
              <a:ext uri="{FF2B5EF4-FFF2-40B4-BE49-F238E27FC236}">
                <a16:creationId xmlns:a16="http://schemas.microsoft.com/office/drawing/2014/main" id="{79C4C292-E03C-4B5D-96FB-795AF65B9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08" y="2686410"/>
            <a:ext cx="2777054" cy="2696828"/>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4863BE04-3C3F-48F8-92E1-D48ED57B131D}"/>
              </a:ext>
            </a:extLst>
          </p:cNvPr>
          <p:cNvSpPr txBox="1"/>
          <p:nvPr/>
        </p:nvSpPr>
        <p:spPr>
          <a:xfrm>
            <a:off x="221922" y="1702348"/>
            <a:ext cx="4670260" cy="830997"/>
          </a:xfrm>
          <a:prstGeom prst="rect">
            <a:avLst/>
          </a:prstGeom>
          <a:noFill/>
        </p:spPr>
        <p:txBody>
          <a:bodyPr wrap="square" rtlCol="0">
            <a:spAutoFit/>
          </a:bodyPr>
          <a:lstStyle>
            <a:defPPr>
              <a:defRPr lang="ko-KR"/>
            </a:defPPr>
            <a:lvl1pPr algn="ctr">
              <a:defRPr sz="2400" b="1">
                <a:latin typeface="Times New Roman" panose="02020603050405020304" pitchFamily="18" charset="0"/>
                <a:cs typeface="Times New Roman" panose="02020603050405020304" pitchFamily="18" charset="0"/>
              </a:defRPr>
            </a:lvl1pPr>
          </a:lstStyle>
          <a:p>
            <a:pPr algn="l"/>
            <a:r>
              <a:rPr lang="en-US" altLang="ko-KR" b="0" dirty="0"/>
              <a:t>Target class?</a:t>
            </a:r>
          </a:p>
          <a:p>
            <a:pPr algn="l"/>
            <a:r>
              <a:rPr lang="en-US" altLang="ko-KR" b="0" dirty="0"/>
              <a:t>Limited to musical instruments</a:t>
            </a:r>
            <a:endParaRPr lang="ko-KR" altLang="en-US" b="0" dirty="0"/>
          </a:p>
        </p:txBody>
      </p:sp>
      <p:pic>
        <p:nvPicPr>
          <p:cNvPr id="33" name="Picture 20" descr="x 기호 - 무료 모양개 아이콘">
            <a:extLst>
              <a:ext uri="{FF2B5EF4-FFF2-40B4-BE49-F238E27FC236}">
                <a16:creationId xmlns:a16="http://schemas.microsoft.com/office/drawing/2014/main" id="{62F32EB2-7D8E-479D-9668-3D53812F9A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1284" y="2981635"/>
            <a:ext cx="2291729" cy="229172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30E7953-25FE-4818-A8D2-DE15F27AC72D}"/>
              </a:ext>
            </a:extLst>
          </p:cNvPr>
          <p:cNvSpPr txBox="1"/>
          <p:nvPr/>
        </p:nvSpPr>
        <p:spPr>
          <a:xfrm>
            <a:off x="878347" y="5536303"/>
            <a:ext cx="2936377" cy="461665"/>
          </a:xfrm>
          <a:prstGeom prst="rect">
            <a:avLst/>
          </a:prstGeom>
          <a:noFill/>
        </p:spPr>
        <p:txBody>
          <a:bodyPr wrap="square" rtlCol="0">
            <a:spAutoFit/>
          </a:bodyPr>
          <a:lstStyle>
            <a:defPPr>
              <a:defRPr lang="ko-KR"/>
            </a:defPPr>
            <a:lvl1pPr algn="ctr">
              <a:defRPr sz="2400" b="1">
                <a:latin typeface="Times New Roman" panose="02020603050405020304" pitchFamily="18" charset="0"/>
                <a:cs typeface="Times New Roman" panose="02020603050405020304" pitchFamily="18" charset="0"/>
              </a:defRPr>
            </a:lvl1pPr>
          </a:lstStyle>
          <a:p>
            <a:pPr algn="l"/>
            <a:r>
              <a:rPr lang="en-US" altLang="ko-KR" dirty="0"/>
              <a:t>Can’t generalize!</a:t>
            </a:r>
            <a:endParaRPr lang="ko-KR" altLang="en-US" dirty="0"/>
          </a:p>
        </p:txBody>
      </p:sp>
      <p:sp>
        <p:nvSpPr>
          <p:cNvPr id="20" name="화살표: 오른쪽 19">
            <a:extLst>
              <a:ext uri="{FF2B5EF4-FFF2-40B4-BE49-F238E27FC236}">
                <a16:creationId xmlns:a16="http://schemas.microsoft.com/office/drawing/2014/main" id="{D4A9EFE2-542A-4E2E-B104-40D72CFAF03D}"/>
              </a:ext>
            </a:extLst>
          </p:cNvPr>
          <p:cNvSpPr/>
          <p:nvPr/>
        </p:nvSpPr>
        <p:spPr>
          <a:xfrm>
            <a:off x="4091195" y="3429000"/>
            <a:ext cx="2777054" cy="1120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3200" b="1" dirty="0">
                <a:latin typeface="Times New Roman" panose="02020603050405020304" pitchFamily="18" charset="0"/>
                <a:cs typeface="Times New Roman" panose="02020603050405020304" pitchFamily="18" charset="0"/>
              </a:rPr>
              <a:t>Generalize</a:t>
            </a:r>
            <a:endParaRPr lang="ko-KR" altLang="en-US" sz="3200" b="1" dirty="0">
              <a:latin typeface="Times New Roman" panose="02020603050405020304" pitchFamily="18" charset="0"/>
              <a:cs typeface="Times New Roman" panose="02020603050405020304" pitchFamily="18" charset="0"/>
            </a:endParaRPr>
          </a:p>
        </p:txBody>
      </p:sp>
      <p:pic>
        <p:nvPicPr>
          <p:cNvPr id="9" name="그림 8">
            <a:extLst>
              <a:ext uri="{FF2B5EF4-FFF2-40B4-BE49-F238E27FC236}">
                <a16:creationId xmlns:a16="http://schemas.microsoft.com/office/drawing/2014/main" id="{913E58B6-8D8E-462C-8B82-6BF754754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1230" y="2398698"/>
            <a:ext cx="3412595" cy="1591922"/>
          </a:xfrm>
          <a:prstGeom prst="rect">
            <a:avLst/>
          </a:prstGeom>
        </p:spPr>
      </p:pic>
      <p:grpSp>
        <p:nvGrpSpPr>
          <p:cNvPr id="18" name="그룹 17">
            <a:extLst>
              <a:ext uri="{FF2B5EF4-FFF2-40B4-BE49-F238E27FC236}">
                <a16:creationId xmlns:a16="http://schemas.microsoft.com/office/drawing/2014/main" id="{50F44D9D-E764-426B-A80A-EC49920D0567}"/>
              </a:ext>
            </a:extLst>
          </p:cNvPr>
          <p:cNvGrpSpPr/>
          <p:nvPr/>
        </p:nvGrpSpPr>
        <p:grpSpPr>
          <a:xfrm>
            <a:off x="9174641" y="4127499"/>
            <a:ext cx="2770162" cy="1720535"/>
            <a:chOff x="7967360" y="4650453"/>
            <a:chExt cx="2770162" cy="1720535"/>
          </a:xfrm>
        </p:grpSpPr>
        <p:pic>
          <p:nvPicPr>
            <p:cNvPr id="13" name="그림 12">
              <a:extLst>
                <a:ext uri="{FF2B5EF4-FFF2-40B4-BE49-F238E27FC236}">
                  <a16:creationId xmlns:a16="http://schemas.microsoft.com/office/drawing/2014/main" id="{86960F50-BEB4-49DC-AB78-F4FD12AF3C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1902" y="5279888"/>
              <a:ext cx="1565620" cy="974493"/>
            </a:xfrm>
            <a:prstGeom prst="rect">
              <a:avLst/>
            </a:prstGeom>
          </p:spPr>
        </p:pic>
        <p:pic>
          <p:nvPicPr>
            <p:cNvPr id="15" name="그림 14">
              <a:extLst>
                <a:ext uri="{FF2B5EF4-FFF2-40B4-BE49-F238E27FC236}">
                  <a16:creationId xmlns:a16="http://schemas.microsoft.com/office/drawing/2014/main" id="{C16725F4-F3C9-4EE1-B8AE-35C8B959D0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7360" y="4650453"/>
              <a:ext cx="1720535" cy="1720535"/>
            </a:xfrm>
            <a:prstGeom prst="rect">
              <a:avLst/>
            </a:prstGeom>
          </p:spPr>
        </p:pic>
      </p:grpSp>
      <p:pic>
        <p:nvPicPr>
          <p:cNvPr id="17" name="그림 16">
            <a:extLst>
              <a:ext uri="{FF2B5EF4-FFF2-40B4-BE49-F238E27FC236}">
                <a16:creationId xmlns:a16="http://schemas.microsoft.com/office/drawing/2014/main" id="{E81B2EB6-9533-4469-BD3B-E55CDC8761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08413" y="4016558"/>
            <a:ext cx="2376488" cy="2381250"/>
          </a:xfrm>
          <a:prstGeom prst="rect">
            <a:avLst/>
          </a:prstGeom>
        </p:spPr>
      </p:pic>
      <p:sp>
        <p:nvSpPr>
          <p:cNvPr id="37" name="TextBox 36">
            <a:extLst>
              <a:ext uri="{FF2B5EF4-FFF2-40B4-BE49-F238E27FC236}">
                <a16:creationId xmlns:a16="http://schemas.microsoft.com/office/drawing/2014/main" id="{0FB0D028-2524-4F97-971E-AFFB8BA83FC1}"/>
              </a:ext>
            </a:extLst>
          </p:cNvPr>
          <p:cNvSpPr txBox="1"/>
          <p:nvPr/>
        </p:nvSpPr>
        <p:spPr>
          <a:xfrm>
            <a:off x="7152017" y="1702347"/>
            <a:ext cx="4670260" cy="461665"/>
          </a:xfrm>
          <a:prstGeom prst="rect">
            <a:avLst/>
          </a:prstGeom>
          <a:noFill/>
        </p:spPr>
        <p:txBody>
          <a:bodyPr wrap="square" rtlCol="0">
            <a:spAutoFit/>
          </a:bodyPr>
          <a:lstStyle>
            <a:defPPr>
              <a:defRPr lang="ko-KR"/>
            </a:defPPr>
            <a:lvl1pPr algn="ctr">
              <a:defRPr sz="2400" b="1">
                <a:latin typeface="Times New Roman" panose="02020603050405020304" pitchFamily="18" charset="0"/>
                <a:cs typeface="Times New Roman" panose="02020603050405020304" pitchFamily="18" charset="0"/>
              </a:defRPr>
            </a:lvl1pPr>
          </a:lstStyle>
          <a:p>
            <a:pPr algn="l"/>
            <a:r>
              <a:rPr lang="en-US" altLang="ko-KR" b="0" dirty="0"/>
              <a:t>Any objects/events around us!</a:t>
            </a:r>
            <a:endParaRPr lang="ko-KR" altLang="en-US" b="0" dirty="0"/>
          </a:p>
        </p:txBody>
      </p:sp>
    </p:spTree>
    <p:extLst>
      <p:ext uri="{BB962C8B-B14F-4D97-AF65-F5344CB8AC3E}">
        <p14:creationId xmlns:p14="http://schemas.microsoft.com/office/powerpoint/2010/main" val="200917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a:t>Results</a:t>
            </a:r>
            <a:endParaRPr lang="ko-KR" altLang="en-US"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810CBE6-6A06-4323-82A1-B6BA022AF0C4}"/>
              </a:ext>
            </a:extLst>
          </p:cNvPr>
          <p:cNvSpPr txBox="1"/>
          <p:nvPr/>
        </p:nvSpPr>
        <p:spPr>
          <a:xfrm>
            <a:off x="725480" y="1343343"/>
            <a:ext cx="2117733" cy="523220"/>
          </a:xfrm>
          <a:prstGeom prst="rect">
            <a:avLst/>
          </a:prstGeom>
          <a:noFill/>
        </p:spPr>
        <p:txBody>
          <a:bodyPr wrap="square" rtlCol="0">
            <a:spAutoFit/>
          </a:bodyPr>
          <a:lstStyle/>
          <a:p>
            <a:r>
              <a:rPr lang="en-US" altLang="ko-KR" sz="2800" b="1">
                <a:latin typeface="Times New Roman" panose="02020603050405020304" pitchFamily="18" charset="0"/>
                <a:cs typeface="Times New Roman" panose="02020603050405020304" pitchFamily="18" charset="0"/>
              </a:rPr>
              <a:t>1. AVC Task</a:t>
            </a:r>
            <a:endParaRPr lang="ko-KR" altLang="en-US"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861DC1C-617F-4A95-9BFD-33549F21BDF0}"/>
              </a:ext>
            </a:extLst>
          </p:cNvPr>
          <p:cNvSpPr txBox="1"/>
          <p:nvPr/>
        </p:nvSpPr>
        <p:spPr>
          <a:xfrm>
            <a:off x="3548785" y="1343343"/>
            <a:ext cx="4070885" cy="523220"/>
          </a:xfrm>
          <a:prstGeom prst="rect">
            <a:avLst/>
          </a:prstGeom>
          <a:noFill/>
        </p:spPr>
        <p:txBody>
          <a:bodyPr wrap="square" rtlCol="0">
            <a:spAutoFit/>
          </a:bodyPr>
          <a:lstStyle/>
          <a:p>
            <a:r>
              <a:rPr lang="en-US" altLang="ko-KR" sz="2800" b="1">
                <a:latin typeface="Times New Roman" panose="02020603050405020304" pitchFamily="18" charset="0"/>
                <a:cs typeface="Times New Roman" panose="02020603050405020304" pitchFamily="18" charset="0"/>
              </a:rPr>
              <a:t>2. Cross-modal Retreival</a:t>
            </a:r>
            <a:endParaRPr lang="ko-KR" altLang="en-US" sz="2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51A4D87-316B-422E-8CA6-622698561EBF}"/>
              </a:ext>
            </a:extLst>
          </p:cNvPr>
          <p:cNvSpPr txBox="1"/>
          <p:nvPr/>
        </p:nvSpPr>
        <p:spPr>
          <a:xfrm>
            <a:off x="8325242" y="1343343"/>
            <a:ext cx="3551380" cy="523220"/>
          </a:xfrm>
          <a:prstGeom prst="rect">
            <a:avLst/>
          </a:prstGeom>
          <a:noFill/>
        </p:spPr>
        <p:txBody>
          <a:bodyPr wrap="square" rtlCol="0">
            <a:spAutoFit/>
          </a:bodyPr>
          <a:lstStyle/>
          <a:p>
            <a:r>
              <a:rPr lang="en-US" altLang="ko-KR" sz="2800" b="1">
                <a:solidFill>
                  <a:srgbClr val="BFBFBF"/>
                </a:solidFill>
                <a:latin typeface="Times New Roman" panose="02020603050405020304" pitchFamily="18" charset="0"/>
                <a:cs typeface="Times New Roman" panose="02020603050405020304" pitchFamily="18" charset="0"/>
              </a:rPr>
              <a:t>3. Sound Localization</a:t>
            </a:r>
            <a:endParaRPr lang="ko-KR" altLang="en-US" sz="2800" b="1" dirty="0">
              <a:solidFill>
                <a:srgbClr val="BFBFBF"/>
              </a:solidFill>
              <a:latin typeface="Times New Roman" panose="02020603050405020304" pitchFamily="18" charset="0"/>
              <a:cs typeface="Times New Roman" panose="02020603050405020304" pitchFamily="18" charset="0"/>
            </a:endParaRPr>
          </a:p>
        </p:txBody>
      </p:sp>
      <p:sp>
        <p:nvSpPr>
          <p:cNvPr id="31" name="구름 30">
            <a:extLst>
              <a:ext uri="{FF2B5EF4-FFF2-40B4-BE49-F238E27FC236}">
                <a16:creationId xmlns:a16="http://schemas.microsoft.com/office/drawing/2014/main" id="{3B59846B-96F7-4351-8AAC-1D366EC84CFE}"/>
              </a:ext>
            </a:extLst>
          </p:cNvPr>
          <p:cNvSpPr/>
          <p:nvPr/>
        </p:nvSpPr>
        <p:spPr>
          <a:xfrm>
            <a:off x="4624373" y="3106532"/>
            <a:ext cx="2346333" cy="1352029"/>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TextBox 31">
            <a:extLst>
              <a:ext uri="{FF2B5EF4-FFF2-40B4-BE49-F238E27FC236}">
                <a16:creationId xmlns:a16="http://schemas.microsoft.com/office/drawing/2014/main" id="{5D7523F5-6A9C-45FA-93C0-4D35E7839D45}"/>
              </a:ext>
            </a:extLst>
          </p:cNvPr>
          <p:cNvSpPr txBox="1"/>
          <p:nvPr/>
        </p:nvSpPr>
        <p:spPr>
          <a:xfrm>
            <a:off x="4624373" y="3459380"/>
            <a:ext cx="2346333" cy="646331"/>
          </a:xfrm>
          <a:prstGeom prst="rect">
            <a:avLst/>
          </a:prstGeom>
          <a:noFill/>
          <a:ln>
            <a:noFill/>
          </a:ln>
        </p:spPr>
        <p:txBody>
          <a:bodyPr wrap="square" rtlCol="0">
            <a:spAutoFit/>
          </a:bodyPr>
          <a:lstStyle/>
          <a:p>
            <a:pPr algn="ctr"/>
            <a:r>
              <a:rPr lang="en-US" altLang="ko-KR" sz="3600" b="1">
                <a:latin typeface="Calibri" panose="020F0502020204030204" pitchFamily="34" charset="0"/>
                <a:cs typeface="Calibri" panose="020F0502020204030204" pitchFamily="34" charset="0"/>
              </a:rPr>
              <a:t>Model</a:t>
            </a:r>
            <a:endParaRPr lang="ko-KR" altLang="en-US" sz="3600" b="1">
              <a:latin typeface="Calibri" panose="020F0502020204030204" pitchFamily="34" charset="0"/>
              <a:cs typeface="Calibri" panose="020F0502020204030204" pitchFamily="34" charset="0"/>
            </a:endParaRPr>
          </a:p>
        </p:txBody>
      </p:sp>
      <p:cxnSp>
        <p:nvCxnSpPr>
          <p:cNvPr id="33" name="직선 화살표 연결선 32">
            <a:extLst>
              <a:ext uri="{FF2B5EF4-FFF2-40B4-BE49-F238E27FC236}">
                <a16:creationId xmlns:a16="http://schemas.microsoft.com/office/drawing/2014/main" id="{BEDF29D2-F3F4-4D55-B566-62118E7EE5DB}"/>
              </a:ext>
            </a:extLst>
          </p:cNvPr>
          <p:cNvCxnSpPr>
            <a:cxnSpLocks/>
          </p:cNvCxnSpPr>
          <p:nvPr/>
        </p:nvCxnSpPr>
        <p:spPr>
          <a:xfrm flipV="1">
            <a:off x="5872471" y="4514355"/>
            <a:ext cx="0" cy="3859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a:extLst>
              <a:ext uri="{FF2B5EF4-FFF2-40B4-BE49-F238E27FC236}">
                <a16:creationId xmlns:a16="http://schemas.microsoft.com/office/drawing/2014/main" id="{2C62B5CA-44BC-46AB-A6DE-921D4F92554F}"/>
              </a:ext>
            </a:extLst>
          </p:cNvPr>
          <p:cNvCxnSpPr>
            <a:cxnSpLocks/>
          </p:cNvCxnSpPr>
          <p:nvPr/>
        </p:nvCxnSpPr>
        <p:spPr>
          <a:xfrm flipH="1" flipV="1">
            <a:off x="5811826" y="2674183"/>
            <a:ext cx="1" cy="3904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BD87270-8558-480D-B783-126846B453F4}"/>
              </a:ext>
            </a:extLst>
          </p:cNvPr>
          <p:cNvSpPr txBox="1"/>
          <p:nvPr/>
        </p:nvSpPr>
        <p:spPr>
          <a:xfrm>
            <a:off x="4725979" y="5900657"/>
            <a:ext cx="2346333" cy="523220"/>
          </a:xfrm>
          <a:prstGeom prst="rect">
            <a:avLst/>
          </a:prstGeom>
          <a:noFill/>
          <a:ln>
            <a:noFill/>
          </a:ln>
        </p:spPr>
        <p:txBody>
          <a:bodyPr wrap="square" rtlCol="0">
            <a:spAutoFit/>
          </a:bodyPr>
          <a:lstStyle/>
          <a:p>
            <a:pPr marL="457200" indent="-457200">
              <a:buFont typeface="Arial" panose="020B0604020202020204" pitchFamily="34" charset="0"/>
              <a:buChar char="•"/>
            </a:pPr>
            <a:r>
              <a:rPr lang="en-US" altLang="ko-KR" sz="2800">
                <a:latin typeface="Times New Roman" panose="02020603050405020304" pitchFamily="18" charset="0"/>
                <a:cs typeface="Times New Roman" panose="02020603050405020304" pitchFamily="18" charset="0"/>
              </a:rPr>
              <a:t>Real task</a:t>
            </a:r>
            <a:endParaRPr lang="ko-KR" altLang="en-US" sz="2800">
              <a:latin typeface="Times New Roman" panose="02020603050405020304" pitchFamily="18" charset="0"/>
              <a:cs typeface="Times New Roman" panose="02020603050405020304" pitchFamily="18" charset="0"/>
            </a:endParaRPr>
          </a:p>
        </p:txBody>
      </p:sp>
      <p:grpSp>
        <p:nvGrpSpPr>
          <p:cNvPr id="4" name="그룹 3">
            <a:extLst>
              <a:ext uri="{FF2B5EF4-FFF2-40B4-BE49-F238E27FC236}">
                <a16:creationId xmlns:a16="http://schemas.microsoft.com/office/drawing/2014/main" id="{DE773ACD-5488-4B68-B762-B80F3C42FA68}"/>
              </a:ext>
            </a:extLst>
          </p:cNvPr>
          <p:cNvGrpSpPr/>
          <p:nvPr/>
        </p:nvGrpSpPr>
        <p:grpSpPr>
          <a:xfrm>
            <a:off x="551229" y="2052436"/>
            <a:ext cx="2545228" cy="4371441"/>
            <a:chOff x="551229" y="2052436"/>
            <a:chExt cx="2545228" cy="4371441"/>
          </a:xfrm>
        </p:grpSpPr>
        <p:grpSp>
          <p:nvGrpSpPr>
            <p:cNvPr id="23" name="그룹 22">
              <a:extLst>
                <a:ext uri="{FF2B5EF4-FFF2-40B4-BE49-F238E27FC236}">
                  <a16:creationId xmlns:a16="http://schemas.microsoft.com/office/drawing/2014/main" id="{41A3B017-A1E7-49C2-9F41-A281824BD9E3}"/>
                </a:ext>
              </a:extLst>
            </p:cNvPr>
            <p:cNvGrpSpPr/>
            <p:nvPr/>
          </p:nvGrpSpPr>
          <p:grpSpPr>
            <a:xfrm>
              <a:off x="623875" y="2052436"/>
              <a:ext cx="2472582" cy="4371441"/>
              <a:chOff x="623875" y="2052436"/>
              <a:chExt cx="2472582" cy="4371441"/>
            </a:xfrm>
          </p:grpSpPr>
          <p:grpSp>
            <p:nvGrpSpPr>
              <p:cNvPr id="19" name="그룹 18">
                <a:extLst>
                  <a:ext uri="{FF2B5EF4-FFF2-40B4-BE49-F238E27FC236}">
                    <a16:creationId xmlns:a16="http://schemas.microsoft.com/office/drawing/2014/main" id="{E23A7CF7-7B71-4EC5-A8FE-CF94511A7927}"/>
                  </a:ext>
                </a:extLst>
              </p:cNvPr>
              <p:cNvGrpSpPr/>
              <p:nvPr/>
            </p:nvGrpSpPr>
            <p:grpSpPr>
              <a:xfrm>
                <a:off x="623875" y="2052436"/>
                <a:ext cx="2472582" cy="3400209"/>
                <a:chOff x="725480" y="2283569"/>
                <a:chExt cx="2472582" cy="3400209"/>
              </a:xfrm>
            </p:grpSpPr>
            <p:sp>
              <p:nvSpPr>
                <p:cNvPr id="2" name="구름 1">
                  <a:extLst>
                    <a:ext uri="{FF2B5EF4-FFF2-40B4-BE49-F238E27FC236}">
                      <a16:creationId xmlns:a16="http://schemas.microsoft.com/office/drawing/2014/main" id="{584B6C90-9216-4D27-A03E-EE4448BA8356}"/>
                    </a:ext>
                  </a:extLst>
                </p:cNvPr>
                <p:cNvSpPr/>
                <p:nvPr/>
              </p:nvSpPr>
              <p:spPr>
                <a:xfrm>
                  <a:off x="725480" y="3337665"/>
                  <a:ext cx="2346333" cy="1352029"/>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8BDCF8E4-FB67-4732-8E61-730BE91FC18E}"/>
                    </a:ext>
                  </a:extLst>
                </p:cNvPr>
                <p:cNvSpPr txBox="1"/>
                <p:nvPr/>
              </p:nvSpPr>
              <p:spPr>
                <a:xfrm>
                  <a:off x="725480" y="3690513"/>
                  <a:ext cx="2346333" cy="646331"/>
                </a:xfrm>
                <a:prstGeom prst="rect">
                  <a:avLst/>
                </a:prstGeom>
                <a:noFill/>
                <a:ln>
                  <a:noFill/>
                </a:ln>
              </p:spPr>
              <p:txBody>
                <a:bodyPr wrap="square" rtlCol="0">
                  <a:spAutoFit/>
                </a:bodyPr>
                <a:lstStyle/>
                <a:p>
                  <a:pPr algn="ctr"/>
                  <a:r>
                    <a:rPr lang="en-US" altLang="ko-KR" sz="3600" b="1">
                      <a:latin typeface="Calibri" panose="020F0502020204030204" pitchFamily="34" charset="0"/>
                      <a:cs typeface="Calibri" panose="020F0502020204030204" pitchFamily="34" charset="0"/>
                    </a:rPr>
                    <a:t>Model</a:t>
                  </a:r>
                  <a:endParaRPr lang="ko-KR" altLang="en-US" sz="3600" b="1">
                    <a:latin typeface="Calibri" panose="020F0502020204030204" pitchFamily="34" charset="0"/>
                    <a:cs typeface="Calibri" panose="020F0502020204030204" pitchFamily="34" charset="0"/>
                  </a:endParaRPr>
                </a:p>
              </p:txBody>
            </p:sp>
            <p:cxnSp>
              <p:nvCxnSpPr>
                <p:cNvPr id="5" name="직선 화살표 연결선 4">
                  <a:extLst>
                    <a:ext uri="{FF2B5EF4-FFF2-40B4-BE49-F238E27FC236}">
                      <a16:creationId xmlns:a16="http://schemas.microsoft.com/office/drawing/2014/main" id="{E35CCF96-28D4-46A4-83C4-0FA8D8899473}"/>
                    </a:ext>
                  </a:extLst>
                </p:cNvPr>
                <p:cNvCxnSpPr>
                  <a:cxnSpLocks/>
                </p:cNvCxnSpPr>
                <p:nvPr/>
              </p:nvCxnSpPr>
              <p:spPr>
                <a:xfrm flipV="1">
                  <a:off x="1114425" y="4656620"/>
                  <a:ext cx="257175" cy="3261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그림 13">
                  <a:extLst>
                    <a:ext uri="{FF2B5EF4-FFF2-40B4-BE49-F238E27FC236}">
                      <a16:creationId xmlns:a16="http://schemas.microsoft.com/office/drawing/2014/main" id="{2405EB2F-F82C-4A0D-A45E-2A9B263B0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734" y="5037450"/>
                  <a:ext cx="646328" cy="646328"/>
                </a:xfrm>
                <a:prstGeom prst="rect">
                  <a:avLst/>
                </a:prstGeom>
                <a:ln>
                  <a:noFill/>
                </a:ln>
              </p:spPr>
            </p:pic>
            <p:cxnSp>
              <p:nvCxnSpPr>
                <p:cNvPr id="21" name="직선 화살표 연결선 20">
                  <a:extLst>
                    <a:ext uri="{FF2B5EF4-FFF2-40B4-BE49-F238E27FC236}">
                      <a16:creationId xmlns:a16="http://schemas.microsoft.com/office/drawing/2014/main" id="{269A3D56-EDF8-480A-A86D-CC53D1DF40D6}"/>
                    </a:ext>
                  </a:extLst>
                </p:cNvPr>
                <p:cNvCxnSpPr>
                  <a:cxnSpLocks/>
                </p:cNvCxnSpPr>
                <p:nvPr/>
              </p:nvCxnSpPr>
              <p:spPr>
                <a:xfrm flipH="1" flipV="1">
                  <a:off x="2551734" y="4647148"/>
                  <a:ext cx="257175" cy="3261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64394217-6173-4348-AE46-532A4EC023E4}"/>
                    </a:ext>
                  </a:extLst>
                </p:cNvPr>
                <p:cNvCxnSpPr>
                  <a:cxnSpLocks/>
                </p:cNvCxnSpPr>
                <p:nvPr/>
              </p:nvCxnSpPr>
              <p:spPr>
                <a:xfrm flipH="1" flipV="1">
                  <a:off x="1912933" y="2905316"/>
                  <a:ext cx="1" cy="3904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AA9AB1F-F499-46EE-A8D5-D349E7F3AEBE}"/>
                    </a:ext>
                  </a:extLst>
                </p:cNvPr>
                <p:cNvSpPr txBox="1"/>
                <p:nvPr/>
              </p:nvSpPr>
              <p:spPr>
                <a:xfrm>
                  <a:off x="957264" y="2283569"/>
                  <a:ext cx="1914514" cy="523220"/>
                </a:xfrm>
                <a:prstGeom prst="rect">
                  <a:avLst/>
                </a:prstGeom>
                <a:noFill/>
                <a:ln>
                  <a:noFill/>
                </a:ln>
              </p:spPr>
              <p:txBody>
                <a:bodyPr wrap="square" rtlCol="0">
                  <a:spAutoFit/>
                </a:bodyPr>
                <a:lstStyle/>
                <a:p>
                  <a:pPr algn="ctr"/>
                  <a:r>
                    <a:rPr lang="en-US" altLang="ko-KR" sz="2800" b="1">
                      <a:solidFill>
                        <a:srgbClr val="C00000"/>
                      </a:solidFill>
                      <a:latin typeface="Calibri" panose="020F0502020204030204" pitchFamily="34" charset="0"/>
                      <a:cs typeface="Calibri" panose="020F0502020204030204" pitchFamily="34" charset="0"/>
                    </a:rPr>
                    <a:t>True</a:t>
                  </a:r>
                  <a:r>
                    <a:rPr lang="en-US" altLang="ko-KR" sz="2800" b="1">
                      <a:latin typeface="Calibri" panose="020F0502020204030204" pitchFamily="34" charset="0"/>
                      <a:cs typeface="Calibri" panose="020F0502020204030204" pitchFamily="34" charset="0"/>
                    </a:rPr>
                    <a:t> / </a:t>
                  </a:r>
                  <a:r>
                    <a:rPr lang="en-US" altLang="ko-KR" sz="2800" b="1">
                      <a:solidFill>
                        <a:schemeClr val="accent5">
                          <a:lumMod val="50000"/>
                        </a:schemeClr>
                      </a:solidFill>
                      <a:latin typeface="Calibri" panose="020F0502020204030204" pitchFamily="34" charset="0"/>
                      <a:cs typeface="Calibri" panose="020F0502020204030204" pitchFamily="34" charset="0"/>
                    </a:rPr>
                    <a:t>False</a:t>
                  </a:r>
                  <a:endParaRPr lang="ko-KR" altLang="en-US" sz="2800" b="1">
                    <a:solidFill>
                      <a:schemeClr val="accent5">
                        <a:lumMod val="50000"/>
                      </a:schemeClr>
                    </a:solidFill>
                    <a:latin typeface="Calibri" panose="020F0502020204030204" pitchFamily="34" charset="0"/>
                    <a:cs typeface="Calibri" panose="020F0502020204030204" pitchFamily="34" charset="0"/>
                  </a:endParaRPr>
                </a:p>
              </p:txBody>
            </p:sp>
          </p:grpSp>
          <p:sp>
            <p:nvSpPr>
              <p:cNvPr id="20" name="TextBox 19">
                <a:extLst>
                  <a:ext uri="{FF2B5EF4-FFF2-40B4-BE49-F238E27FC236}">
                    <a16:creationId xmlns:a16="http://schemas.microsoft.com/office/drawing/2014/main" id="{1F8012F4-3ECC-4BAC-86F6-98A1FB24252C}"/>
                  </a:ext>
                </a:extLst>
              </p:cNvPr>
              <p:cNvSpPr txBox="1"/>
              <p:nvPr/>
            </p:nvSpPr>
            <p:spPr>
              <a:xfrm>
                <a:off x="682617" y="5900657"/>
                <a:ext cx="2346333" cy="523220"/>
              </a:xfrm>
              <a:prstGeom prst="rect">
                <a:avLst/>
              </a:prstGeom>
              <a:noFill/>
              <a:ln>
                <a:noFill/>
              </a:ln>
            </p:spPr>
            <p:txBody>
              <a:bodyPr wrap="square" rtlCol="0">
                <a:spAutoFit/>
              </a:bodyPr>
              <a:lstStyle/>
              <a:p>
                <a:pPr marL="457200" indent="-457200">
                  <a:buFont typeface="Arial" panose="020B0604020202020204" pitchFamily="34" charset="0"/>
                  <a:buChar char="•"/>
                </a:pPr>
                <a:r>
                  <a:rPr lang="en-US" altLang="ko-KR" sz="2800">
                    <a:latin typeface="Times New Roman" panose="02020603050405020304" pitchFamily="18" charset="0"/>
                    <a:cs typeface="Times New Roman" panose="02020603050405020304" pitchFamily="18" charset="0"/>
                  </a:rPr>
                  <a:t>Proxy task</a:t>
                </a:r>
                <a:endParaRPr lang="ko-KR" altLang="en-US" sz="2800">
                  <a:latin typeface="Times New Roman" panose="02020603050405020304" pitchFamily="18" charset="0"/>
                  <a:cs typeface="Times New Roman" panose="02020603050405020304" pitchFamily="18" charset="0"/>
                </a:endParaRPr>
              </a:p>
            </p:txBody>
          </p:sp>
        </p:grpSp>
        <p:pic>
          <p:nvPicPr>
            <p:cNvPr id="44" name="그림 43">
              <a:extLst>
                <a:ext uri="{FF2B5EF4-FFF2-40B4-BE49-F238E27FC236}">
                  <a16:creationId xmlns:a16="http://schemas.microsoft.com/office/drawing/2014/main" id="{C5EAA71D-A8D7-47CD-8FC1-ABA3F3A0F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229" y="4795891"/>
              <a:ext cx="718766" cy="718766"/>
            </a:xfrm>
            <a:prstGeom prst="rect">
              <a:avLst/>
            </a:prstGeom>
          </p:spPr>
        </p:pic>
      </p:grpSp>
      <p:pic>
        <p:nvPicPr>
          <p:cNvPr id="45" name="그림 44">
            <a:extLst>
              <a:ext uri="{FF2B5EF4-FFF2-40B4-BE49-F238E27FC236}">
                <a16:creationId xmlns:a16="http://schemas.microsoft.com/office/drawing/2014/main" id="{8BD5CDC6-BBE8-4917-AF73-149F8C957DE0}"/>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97440" y="2099810"/>
            <a:ext cx="571349" cy="571349"/>
          </a:xfrm>
          <a:prstGeom prst="rect">
            <a:avLst/>
          </a:prstGeom>
        </p:spPr>
      </p:pic>
      <p:pic>
        <p:nvPicPr>
          <p:cNvPr id="28" name="그림 27">
            <a:extLst>
              <a:ext uri="{FF2B5EF4-FFF2-40B4-BE49-F238E27FC236}">
                <a16:creationId xmlns:a16="http://schemas.microsoft.com/office/drawing/2014/main" id="{6465A89C-E8C0-48B6-8608-120AABC947CE}"/>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36777" y="2099810"/>
            <a:ext cx="571349" cy="571349"/>
          </a:xfrm>
          <a:prstGeom prst="rect">
            <a:avLst/>
          </a:prstGeom>
        </p:spPr>
      </p:pic>
      <p:pic>
        <p:nvPicPr>
          <p:cNvPr id="29" name="그림 28">
            <a:extLst>
              <a:ext uri="{FF2B5EF4-FFF2-40B4-BE49-F238E27FC236}">
                <a16:creationId xmlns:a16="http://schemas.microsoft.com/office/drawing/2014/main" id="{96033DAC-D155-46E8-8D32-B1F9698499F9}"/>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876114" y="2099810"/>
            <a:ext cx="571349" cy="571349"/>
          </a:xfrm>
          <a:prstGeom prst="rect">
            <a:avLst/>
          </a:prstGeom>
        </p:spPr>
      </p:pic>
      <p:pic>
        <p:nvPicPr>
          <p:cNvPr id="34" name="그림 33">
            <a:extLst>
              <a:ext uri="{FF2B5EF4-FFF2-40B4-BE49-F238E27FC236}">
                <a16:creationId xmlns:a16="http://schemas.microsoft.com/office/drawing/2014/main" id="{78B4FC98-B027-46FD-9175-7926D223ADB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15450" y="2099810"/>
            <a:ext cx="571349" cy="571349"/>
          </a:xfrm>
          <a:prstGeom prst="rect">
            <a:avLst/>
          </a:prstGeom>
        </p:spPr>
      </p:pic>
      <p:pic>
        <p:nvPicPr>
          <p:cNvPr id="36" name="그림 35">
            <a:extLst>
              <a:ext uri="{FF2B5EF4-FFF2-40B4-BE49-F238E27FC236}">
                <a16:creationId xmlns:a16="http://schemas.microsoft.com/office/drawing/2014/main" id="{A3B1D680-3604-4588-8162-F85F37CF7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307" y="4905125"/>
            <a:ext cx="646328" cy="646328"/>
          </a:xfrm>
          <a:prstGeom prst="rect">
            <a:avLst/>
          </a:prstGeom>
          <a:ln>
            <a:noFill/>
          </a:ln>
        </p:spPr>
      </p:pic>
    </p:spTree>
    <p:extLst>
      <p:ext uri="{BB962C8B-B14F-4D97-AF65-F5344CB8AC3E}">
        <p14:creationId xmlns:p14="http://schemas.microsoft.com/office/powerpoint/2010/main" val="2761789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b="1" dirty="0"/>
              <a:t>Result 2. Cross-modal Retrieval</a:t>
            </a:r>
            <a:endParaRPr lang="ko-KR" altLang="en-US" b="1"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그림 1">
            <a:extLst>
              <a:ext uri="{FF2B5EF4-FFF2-40B4-BE49-F238E27FC236}">
                <a16:creationId xmlns:a16="http://schemas.microsoft.com/office/drawing/2014/main" id="{CD707B6D-A48F-4717-8382-5207F0528436}"/>
              </a:ext>
            </a:extLst>
          </p:cNvPr>
          <p:cNvPicPr>
            <a:picLocks noChangeAspect="1"/>
          </p:cNvPicPr>
          <p:nvPr/>
        </p:nvPicPr>
        <p:blipFill>
          <a:blip r:embed="rId3"/>
          <a:stretch>
            <a:fillRect/>
          </a:stretch>
        </p:blipFill>
        <p:spPr>
          <a:xfrm>
            <a:off x="1499056" y="2135391"/>
            <a:ext cx="9193887" cy="2148932"/>
          </a:xfrm>
          <a:prstGeom prst="rect">
            <a:avLst/>
          </a:prstGeom>
        </p:spPr>
      </p:pic>
      <p:sp>
        <p:nvSpPr>
          <p:cNvPr id="3" name="직사각형 2">
            <a:extLst>
              <a:ext uri="{FF2B5EF4-FFF2-40B4-BE49-F238E27FC236}">
                <a16:creationId xmlns:a16="http://schemas.microsoft.com/office/drawing/2014/main" id="{CABE1BE5-3224-4F94-931F-48872E99A8FF}"/>
              </a:ext>
            </a:extLst>
          </p:cNvPr>
          <p:cNvSpPr/>
          <p:nvPr/>
        </p:nvSpPr>
        <p:spPr>
          <a:xfrm>
            <a:off x="3145888" y="1415169"/>
            <a:ext cx="6096000" cy="646331"/>
          </a:xfrm>
          <a:prstGeom prst="rect">
            <a:avLst/>
          </a:prstGeom>
        </p:spPr>
        <p:txBody>
          <a:bodyPr>
            <a:spAutoFit/>
          </a:bodyPr>
          <a:lstStyle/>
          <a:p>
            <a:pPr algn="ctr"/>
            <a:r>
              <a:rPr lang="en-US" altLang="ko-KR" b="1" i="1" dirty="0">
                <a:latin typeface="Times New Roman" panose="02020603050405020304" pitchFamily="18" charset="0"/>
                <a:cs typeface="Times New Roman" panose="02020603050405020304" pitchFamily="18" charset="0"/>
              </a:rPr>
              <a:t>Table: </a:t>
            </a:r>
            <a:r>
              <a:rPr lang="en-US" altLang="ko-KR" i="1" dirty="0">
                <a:latin typeface="Times New Roman" panose="02020603050405020304" pitchFamily="18" charset="0"/>
                <a:cs typeface="Times New Roman" panose="02020603050405020304" pitchFamily="18" charset="0"/>
              </a:rPr>
              <a:t>Cross-modal and intra-modal retrieval performance of AVE-Net and L</a:t>
            </a:r>
            <a:r>
              <a:rPr lang="en-US" altLang="ko-KR" i="1" baseline="30000" dirty="0">
                <a:latin typeface="Times New Roman" panose="02020603050405020304" pitchFamily="18" charset="0"/>
                <a:cs typeface="Times New Roman" panose="02020603050405020304" pitchFamily="18" charset="0"/>
              </a:rPr>
              <a:t>3</a:t>
            </a:r>
            <a:r>
              <a:rPr lang="en-US" altLang="ko-KR" i="1" dirty="0">
                <a:latin typeface="Times New Roman" panose="02020603050405020304" pitchFamily="18" charset="0"/>
                <a:cs typeface="Times New Roman" panose="02020603050405020304" pitchFamily="18" charset="0"/>
              </a:rPr>
              <a:t>-Net on </a:t>
            </a:r>
            <a:r>
              <a:rPr lang="en-US" altLang="ko-KR" i="1" dirty="0" err="1">
                <a:latin typeface="Times New Roman" panose="02020603050405020304" pitchFamily="18" charset="0"/>
                <a:cs typeface="Times New Roman" panose="02020603050405020304" pitchFamily="18" charset="0"/>
              </a:rPr>
              <a:t>AudioSet</a:t>
            </a:r>
            <a:r>
              <a:rPr lang="en-US" altLang="ko-KR" i="1" dirty="0">
                <a:latin typeface="Times New Roman" panose="02020603050405020304" pitchFamily="18" charset="0"/>
                <a:cs typeface="Times New Roman" panose="02020603050405020304" pitchFamily="18" charset="0"/>
              </a:rPr>
              <a:t>-Instruments and AVE-Dataset.</a:t>
            </a:r>
            <a:endParaRPr lang="ko-KR" altLang="en-US"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E43CB08-0961-45E8-A0ED-5ADB29AD0FFF}"/>
              </a:ext>
            </a:extLst>
          </p:cNvPr>
          <p:cNvSpPr txBox="1"/>
          <p:nvPr/>
        </p:nvSpPr>
        <p:spPr>
          <a:xfrm>
            <a:off x="702836" y="4418262"/>
            <a:ext cx="5971507" cy="2241960"/>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2400" b="1" dirty="0">
                <a:latin typeface="Times New Roman" panose="02020603050405020304" pitchFamily="18" charset="0"/>
                <a:cs typeface="Times New Roman" panose="02020603050405020304" pitchFamily="18" charset="0"/>
              </a:rPr>
              <a:t>Euclidean distance</a:t>
            </a:r>
            <a:endParaRPr lang="en-US" altLang="ko-KR" sz="2400" dirty="0">
              <a:latin typeface="Times New Roman" panose="02020603050405020304" pitchFamily="18" charset="0"/>
              <a:cs typeface="Times New Roman" panose="02020603050405020304" pitchFamily="18" charset="0"/>
            </a:endParaRPr>
          </a:p>
          <a:p>
            <a:pPr>
              <a:lnSpc>
                <a:spcPct val="150000"/>
              </a:lnSpc>
            </a:pPr>
            <a:r>
              <a:rPr lang="en-US" altLang="ko-KR" sz="2400" dirty="0">
                <a:latin typeface="Times New Roman" panose="02020603050405020304" pitchFamily="18" charset="0"/>
                <a:cs typeface="Times New Roman" panose="02020603050405020304" pitchFamily="18" charset="0"/>
              </a:rPr>
              <a:t>   Low distance: high similarity (retrieved first)</a:t>
            </a:r>
          </a:p>
          <a:p>
            <a:pPr>
              <a:lnSpc>
                <a:spcPct val="150000"/>
              </a:lnSpc>
            </a:pPr>
            <a:r>
              <a:rPr lang="en-US" altLang="ko-KR" sz="2400" dirty="0">
                <a:latin typeface="Times New Roman" panose="02020603050405020304" pitchFamily="18" charset="0"/>
                <a:cs typeface="Times New Roman" panose="02020603050405020304" pitchFamily="18" charset="0"/>
              </a:rPr>
              <a:t>   High distance: low similarity (retrieved later)</a:t>
            </a:r>
            <a:br>
              <a:rPr lang="en-US" altLang="ko-KR" sz="2400" dirty="0">
                <a:latin typeface="Times New Roman" panose="02020603050405020304" pitchFamily="18" charset="0"/>
                <a:cs typeface="Times New Roman" panose="02020603050405020304" pitchFamily="18" charset="0"/>
              </a:rPr>
            </a:br>
            <a:r>
              <a:rPr lang="en-US" altLang="ko-KR" sz="2400" dirty="0">
                <a:latin typeface="Times New Roman" panose="02020603050405020304" pitchFamily="18" charset="0"/>
                <a:cs typeface="Times New Roman" panose="02020603050405020304" pitchFamily="18" charset="0"/>
              </a:rPr>
              <a:t> </a:t>
            </a:r>
            <a:endParaRPr lang="ko-KR"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871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b="1" dirty="0"/>
              <a:t>Result 2. Cross-modal Retrieval</a:t>
            </a:r>
            <a:endParaRPr lang="ko-KR" altLang="en-US" b="1"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그림 1">
            <a:extLst>
              <a:ext uri="{FF2B5EF4-FFF2-40B4-BE49-F238E27FC236}">
                <a16:creationId xmlns:a16="http://schemas.microsoft.com/office/drawing/2014/main" id="{CD707B6D-A48F-4717-8382-5207F0528436}"/>
              </a:ext>
            </a:extLst>
          </p:cNvPr>
          <p:cNvPicPr>
            <a:picLocks noChangeAspect="1"/>
          </p:cNvPicPr>
          <p:nvPr/>
        </p:nvPicPr>
        <p:blipFill>
          <a:blip r:embed="rId3"/>
          <a:stretch>
            <a:fillRect/>
          </a:stretch>
        </p:blipFill>
        <p:spPr>
          <a:xfrm>
            <a:off x="1499056" y="2135391"/>
            <a:ext cx="9193887" cy="2148932"/>
          </a:xfrm>
          <a:prstGeom prst="rect">
            <a:avLst/>
          </a:prstGeom>
        </p:spPr>
      </p:pic>
      <p:sp>
        <p:nvSpPr>
          <p:cNvPr id="3" name="직사각형 2">
            <a:extLst>
              <a:ext uri="{FF2B5EF4-FFF2-40B4-BE49-F238E27FC236}">
                <a16:creationId xmlns:a16="http://schemas.microsoft.com/office/drawing/2014/main" id="{CABE1BE5-3224-4F94-931F-48872E99A8FF}"/>
              </a:ext>
            </a:extLst>
          </p:cNvPr>
          <p:cNvSpPr/>
          <p:nvPr/>
        </p:nvSpPr>
        <p:spPr>
          <a:xfrm>
            <a:off x="3145888" y="1415169"/>
            <a:ext cx="6096000" cy="646331"/>
          </a:xfrm>
          <a:prstGeom prst="rect">
            <a:avLst/>
          </a:prstGeom>
        </p:spPr>
        <p:txBody>
          <a:bodyPr>
            <a:spAutoFit/>
          </a:bodyPr>
          <a:lstStyle/>
          <a:p>
            <a:pPr algn="ctr"/>
            <a:r>
              <a:rPr lang="en-US" altLang="ko-KR" b="1" i="1" dirty="0">
                <a:latin typeface="Times New Roman" panose="02020603050405020304" pitchFamily="18" charset="0"/>
                <a:cs typeface="Times New Roman" panose="02020603050405020304" pitchFamily="18" charset="0"/>
              </a:rPr>
              <a:t>Table: </a:t>
            </a:r>
            <a:r>
              <a:rPr lang="en-US" altLang="ko-KR" i="1" dirty="0">
                <a:latin typeface="Times New Roman" panose="02020603050405020304" pitchFamily="18" charset="0"/>
                <a:cs typeface="Times New Roman" panose="02020603050405020304" pitchFamily="18" charset="0"/>
              </a:rPr>
              <a:t>Cross-modal and intra-modal retrieval performance of AVE-Net and L</a:t>
            </a:r>
            <a:r>
              <a:rPr lang="en-US" altLang="ko-KR" i="1" baseline="30000" dirty="0">
                <a:latin typeface="Times New Roman" panose="02020603050405020304" pitchFamily="18" charset="0"/>
                <a:cs typeface="Times New Roman" panose="02020603050405020304" pitchFamily="18" charset="0"/>
              </a:rPr>
              <a:t>3</a:t>
            </a:r>
            <a:r>
              <a:rPr lang="en-US" altLang="ko-KR" i="1" dirty="0">
                <a:latin typeface="Times New Roman" panose="02020603050405020304" pitchFamily="18" charset="0"/>
                <a:cs typeface="Times New Roman" panose="02020603050405020304" pitchFamily="18" charset="0"/>
              </a:rPr>
              <a:t>-Net on </a:t>
            </a:r>
            <a:r>
              <a:rPr lang="en-US" altLang="ko-KR" i="1" dirty="0" err="1">
                <a:latin typeface="Times New Roman" panose="02020603050405020304" pitchFamily="18" charset="0"/>
                <a:cs typeface="Times New Roman" panose="02020603050405020304" pitchFamily="18" charset="0"/>
              </a:rPr>
              <a:t>AudioSet</a:t>
            </a:r>
            <a:r>
              <a:rPr lang="en-US" altLang="ko-KR" i="1" dirty="0">
                <a:latin typeface="Times New Roman" panose="02020603050405020304" pitchFamily="18" charset="0"/>
                <a:cs typeface="Times New Roman" panose="02020603050405020304" pitchFamily="18" charset="0"/>
              </a:rPr>
              <a:t>-Instruments and AVE-Dataset.</a:t>
            </a:r>
            <a:endParaRPr lang="ko-KR" altLang="en-US"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E43CB08-0961-45E8-A0ED-5ADB29AD0FFF}"/>
              </a:ext>
            </a:extLst>
          </p:cNvPr>
          <p:cNvSpPr txBox="1"/>
          <p:nvPr/>
        </p:nvSpPr>
        <p:spPr>
          <a:xfrm>
            <a:off x="702836" y="4418262"/>
            <a:ext cx="8980344" cy="168796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ko-KR" sz="2400" dirty="0">
                <a:solidFill>
                  <a:srgbClr val="C00000"/>
                </a:solidFill>
                <a:latin typeface="Times New Roman" panose="02020603050405020304" pitchFamily="18" charset="0"/>
                <a:cs typeface="Times New Roman" panose="02020603050405020304" pitchFamily="18" charset="0"/>
              </a:rPr>
              <a:t>Paper</a:t>
            </a:r>
            <a:r>
              <a:rPr lang="en-US" altLang="ko-KR" sz="2400" dirty="0">
                <a:latin typeface="Times New Roman" panose="02020603050405020304" pitchFamily="18" charset="0"/>
                <a:cs typeface="Times New Roman" panose="02020603050405020304" pitchFamily="18" charset="0"/>
              </a:rPr>
              <a:t> &lt; </a:t>
            </a:r>
            <a:r>
              <a:rPr lang="en-US" altLang="ko-KR" sz="2400" dirty="0">
                <a:solidFill>
                  <a:schemeClr val="accent1"/>
                </a:solidFill>
                <a:latin typeface="Times New Roman" panose="02020603050405020304" pitchFamily="18" charset="0"/>
                <a:cs typeface="Times New Roman" panose="02020603050405020304" pitchFamily="18" charset="0"/>
              </a:rPr>
              <a:t>Replication</a:t>
            </a:r>
            <a:r>
              <a:rPr lang="en-US" altLang="ko-KR" sz="2400" dirty="0">
                <a:latin typeface="Times New Roman" panose="02020603050405020304" pitchFamily="18" charset="0"/>
                <a:cs typeface="Times New Roman" panose="02020603050405020304" pitchFamily="18" charset="0"/>
              </a:rPr>
              <a:t>, why?</a:t>
            </a:r>
          </a:p>
          <a:p>
            <a:pPr>
              <a:lnSpc>
                <a:spcPct val="150000"/>
              </a:lnSpc>
            </a:pPr>
            <a:r>
              <a:rPr lang="en-US" altLang="ko-KR" sz="2400" dirty="0">
                <a:latin typeface="Times New Roman" panose="02020603050405020304" pitchFamily="18" charset="0"/>
                <a:cs typeface="Times New Roman" panose="02020603050405020304" pitchFamily="18" charset="0"/>
              </a:rPr>
              <a:t>   Our dataset is a subset of the original, having smaller classes of video</a:t>
            </a:r>
          </a:p>
          <a:p>
            <a:pPr>
              <a:lnSpc>
                <a:spcPct val="150000"/>
              </a:lnSpc>
            </a:pPr>
            <a:r>
              <a:rPr lang="en-US" altLang="ko-KR" sz="2400" dirty="0">
                <a:latin typeface="Times New Roman" panose="02020603050405020304" pitchFamily="18" charset="0"/>
                <a:cs typeface="Times New Roman" panose="02020603050405020304" pitchFamily="18" charset="0"/>
              </a:rPr>
              <a:t>    </a:t>
            </a:r>
            <a:r>
              <a:rPr lang="en-US" altLang="ko-KR" sz="2400" dirty="0">
                <a:latin typeface="Times New Roman" panose="02020603050405020304" pitchFamily="18" charset="0"/>
                <a:cs typeface="Times New Roman" panose="02020603050405020304" pitchFamily="18" charset="0"/>
                <a:sym typeface="Wingdings" panose="05000000000000000000" pitchFamily="2" charset="2"/>
              </a:rPr>
              <a:t> Advantageous to the dataset in the paper.</a:t>
            </a:r>
            <a:endParaRPr lang="ko-KR" altLang="en-US" sz="2400" dirty="0">
              <a:latin typeface="Times New Roman" panose="02020603050405020304" pitchFamily="18" charset="0"/>
              <a:cs typeface="Times New Roman" panose="02020603050405020304" pitchFamily="18" charset="0"/>
            </a:endParaRPr>
          </a:p>
        </p:txBody>
      </p:sp>
      <p:sp>
        <p:nvSpPr>
          <p:cNvPr id="8" name="직사각형 7">
            <a:extLst>
              <a:ext uri="{FF2B5EF4-FFF2-40B4-BE49-F238E27FC236}">
                <a16:creationId xmlns:a16="http://schemas.microsoft.com/office/drawing/2014/main" id="{B5BDE28F-373A-47C0-81D6-DDC4668B5808}"/>
              </a:ext>
            </a:extLst>
          </p:cNvPr>
          <p:cNvSpPr/>
          <p:nvPr/>
        </p:nvSpPr>
        <p:spPr>
          <a:xfrm>
            <a:off x="3228897" y="2791373"/>
            <a:ext cx="3504805" cy="5706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31504117-8606-477E-B900-E6A93F218F97}"/>
              </a:ext>
            </a:extLst>
          </p:cNvPr>
          <p:cNvSpPr/>
          <p:nvPr/>
        </p:nvSpPr>
        <p:spPr>
          <a:xfrm>
            <a:off x="3228897" y="3423400"/>
            <a:ext cx="3504805" cy="696018"/>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46E4A054-932D-4A48-A449-068126561033}"/>
              </a:ext>
            </a:extLst>
          </p:cNvPr>
          <p:cNvSpPr txBox="1"/>
          <p:nvPr/>
        </p:nvSpPr>
        <p:spPr>
          <a:xfrm>
            <a:off x="579277" y="2802601"/>
            <a:ext cx="726353" cy="369332"/>
          </a:xfrm>
          <a:prstGeom prst="rect">
            <a:avLst/>
          </a:prstGeom>
          <a:noFill/>
        </p:spPr>
        <p:txBody>
          <a:bodyPr wrap="none" rtlCol="0">
            <a:spAutoFit/>
          </a:bodyPr>
          <a:lstStyle/>
          <a:p>
            <a:r>
              <a:rPr lang="en-US" altLang="ko-KR" dirty="0">
                <a:latin typeface="Calibri" panose="020F0502020204030204" pitchFamily="34" charset="0"/>
                <a:cs typeface="Calibri" panose="020F0502020204030204" pitchFamily="34" charset="0"/>
              </a:rPr>
              <a:t>Paper</a:t>
            </a:r>
            <a:endParaRPr lang="ko-KR" altLang="en-US"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4891BD5-AABC-424F-A8D3-3E8868E8065D}"/>
              </a:ext>
            </a:extLst>
          </p:cNvPr>
          <p:cNvSpPr txBox="1"/>
          <p:nvPr/>
        </p:nvSpPr>
        <p:spPr>
          <a:xfrm>
            <a:off x="264576" y="3472037"/>
            <a:ext cx="1355756" cy="523220"/>
          </a:xfrm>
          <a:prstGeom prst="rect">
            <a:avLst/>
          </a:prstGeom>
          <a:noFill/>
        </p:spPr>
        <p:txBody>
          <a:bodyPr wrap="none" rtlCol="0">
            <a:spAutoFit/>
          </a:bodyPr>
          <a:lstStyle/>
          <a:p>
            <a:pPr algn="ctr"/>
            <a:r>
              <a:rPr lang="en-US" altLang="ko-KR" sz="1400" dirty="0">
                <a:latin typeface="Calibri" panose="020F0502020204030204" pitchFamily="34" charset="0"/>
                <a:cs typeface="Calibri" panose="020F0502020204030204" pitchFamily="34" charset="0"/>
              </a:rPr>
              <a:t>Our</a:t>
            </a:r>
          </a:p>
          <a:p>
            <a:pPr algn="ctr"/>
            <a:r>
              <a:rPr lang="en-US" altLang="ko-KR" sz="1400" dirty="0">
                <a:latin typeface="Calibri" panose="020F0502020204030204" pitchFamily="34" charset="0"/>
                <a:cs typeface="Calibri" panose="020F0502020204030204" pitchFamily="34" charset="0"/>
              </a:rPr>
              <a:t>implementation</a:t>
            </a:r>
            <a:endParaRPr lang="ko-KR"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5428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b="1" dirty="0"/>
              <a:t>Result 2. Cross-modal Retrieval</a:t>
            </a:r>
            <a:endParaRPr lang="ko-KR" altLang="en-US" b="1"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그림 1">
            <a:extLst>
              <a:ext uri="{FF2B5EF4-FFF2-40B4-BE49-F238E27FC236}">
                <a16:creationId xmlns:a16="http://schemas.microsoft.com/office/drawing/2014/main" id="{CD707B6D-A48F-4717-8382-5207F0528436}"/>
              </a:ext>
            </a:extLst>
          </p:cNvPr>
          <p:cNvPicPr>
            <a:picLocks noChangeAspect="1"/>
          </p:cNvPicPr>
          <p:nvPr/>
        </p:nvPicPr>
        <p:blipFill>
          <a:blip r:embed="rId3"/>
          <a:stretch>
            <a:fillRect/>
          </a:stretch>
        </p:blipFill>
        <p:spPr>
          <a:xfrm>
            <a:off x="1499056" y="2201570"/>
            <a:ext cx="9193887" cy="2148932"/>
          </a:xfrm>
          <a:prstGeom prst="rect">
            <a:avLst/>
          </a:prstGeom>
        </p:spPr>
      </p:pic>
      <p:sp>
        <p:nvSpPr>
          <p:cNvPr id="3" name="직사각형 2">
            <a:extLst>
              <a:ext uri="{FF2B5EF4-FFF2-40B4-BE49-F238E27FC236}">
                <a16:creationId xmlns:a16="http://schemas.microsoft.com/office/drawing/2014/main" id="{CABE1BE5-3224-4F94-931F-48872E99A8FF}"/>
              </a:ext>
            </a:extLst>
          </p:cNvPr>
          <p:cNvSpPr/>
          <p:nvPr/>
        </p:nvSpPr>
        <p:spPr>
          <a:xfrm>
            <a:off x="3145888" y="1415169"/>
            <a:ext cx="6096000" cy="646331"/>
          </a:xfrm>
          <a:prstGeom prst="rect">
            <a:avLst/>
          </a:prstGeom>
        </p:spPr>
        <p:txBody>
          <a:bodyPr>
            <a:spAutoFit/>
          </a:bodyPr>
          <a:lstStyle/>
          <a:p>
            <a:pPr algn="ctr"/>
            <a:r>
              <a:rPr lang="en-US" altLang="ko-KR" b="1" i="1" dirty="0">
                <a:latin typeface="Times New Roman" panose="02020603050405020304" pitchFamily="18" charset="0"/>
                <a:cs typeface="Times New Roman" panose="02020603050405020304" pitchFamily="18" charset="0"/>
              </a:rPr>
              <a:t>Table: </a:t>
            </a:r>
            <a:r>
              <a:rPr lang="en-US" altLang="ko-KR" i="1" dirty="0">
                <a:latin typeface="Times New Roman" panose="02020603050405020304" pitchFamily="18" charset="0"/>
                <a:cs typeface="Times New Roman" panose="02020603050405020304" pitchFamily="18" charset="0"/>
              </a:rPr>
              <a:t>Cross-modal and intra-modal retrieval performance of AVE-Net and L</a:t>
            </a:r>
            <a:r>
              <a:rPr lang="en-US" altLang="ko-KR" i="1" baseline="30000" dirty="0">
                <a:latin typeface="Times New Roman" panose="02020603050405020304" pitchFamily="18" charset="0"/>
                <a:cs typeface="Times New Roman" panose="02020603050405020304" pitchFamily="18" charset="0"/>
              </a:rPr>
              <a:t>3</a:t>
            </a:r>
            <a:r>
              <a:rPr lang="en-US" altLang="ko-KR" i="1" dirty="0">
                <a:latin typeface="Times New Roman" panose="02020603050405020304" pitchFamily="18" charset="0"/>
                <a:cs typeface="Times New Roman" panose="02020603050405020304" pitchFamily="18" charset="0"/>
              </a:rPr>
              <a:t>-Net on </a:t>
            </a:r>
            <a:r>
              <a:rPr lang="en-US" altLang="ko-KR" i="1" dirty="0" err="1">
                <a:latin typeface="Times New Roman" panose="02020603050405020304" pitchFamily="18" charset="0"/>
                <a:cs typeface="Times New Roman" panose="02020603050405020304" pitchFamily="18" charset="0"/>
              </a:rPr>
              <a:t>AudioSet</a:t>
            </a:r>
            <a:r>
              <a:rPr lang="en-US" altLang="ko-KR" i="1" dirty="0">
                <a:latin typeface="Times New Roman" panose="02020603050405020304" pitchFamily="18" charset="0"/>
                <a:cs typeface="Times New Roman" panose="02020603050405020304" pitchFamily="18" charset="0"/>
              </a:rPr>
              <a:t>-Instruments and AVE-Dataset.</a:t>
            </a:r>
            <a:endParaRPr lang="ko-KR" altLang="en-US"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E43CB08-0961-45E8-A0ED-5ADB29AD0FFF}"/>
              </a:ext>
            </a:extLst>
          </p:cNvPr>
          <p:cNvSpPr txBox="1"/>
          <p:nvPr/>
        </p:nvSpPr>
        <p:spPr>
          <a:xfrm>
            <a:off x="702836" y="4418262"/>
            <a:ext cx="7526764" cy="113358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2400" dirty="0">
                <a:solidFill>
                  <a:srgbClr val="A568D2"/>
                </a:solidFill>
                <a:latin typeface="Times New Roman" panose="02020603050405020304" pitchFamily="18" charset="0"/>
                <a:cs typeface="Times New Roman" panose="02020603050405020304" pitchFamily="18" charset="0"/>
              </a:rPr>
              <a:t>Augmentation</a:t>
            </a:r>
          </a:p>
          <a:p>
            <a:pPr>
              <a:lnSpc>
                <a:spcPct val="150000"/>
              </a:lnSpc>
            </a:pPr>
            <a:r>
              <a:rPr lang="en-US" altLang="ko-KR" sz="2400" dirty="0">
                <a:latin typeface="Times New Roman" panose="02020603050405020304" pitchFamily="18" charset="0"/>
                <a:cs typeface="Times New Roman" panose="02020603050405020304" pitchFamily="18" charset="0"/>
                <a:sym typeface="Wingdings" panose="05000000000000000000" pitchFamily="2" charset="2"/>
              </a:rPr>
              <a:t>    Also helpful to obtain embedding with better quality!</a:t>
            </a:r>
            <a:endParaRPr lang="ko-KR" alt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6E4A054-932D-4A48-A449-068126561033}"/>
              </a:ext>
            </a:extLst>
          </p:cNvPr>
          <p:cNvSpPr txBox="1"/>
          <p:nvPr/>
        </p:nvSpPr>
        <p:spPr>
          <a:xfrm>
            <a:off x="579277" y="2802601"/>
            <a:ext cx="726353" cy="369332"/>
          </a:xfrm>
          <a:prstGeom prst="rect">
            <a:avLst/>
          </a:prstGeom>
          <a:noFill/>
        </p:spPr>
        <p:txBody>
          <a:bodyPr wrap="none" rtlCol="0">
            <a:spAutoFit/>
          </a:bodyPr>
          <a:lstStyle/>
          <a:p>
            <a:r>
              <a:rPr lang="en-US" altLang="ko-KR" dirty="0">
                <a:latin typeface="Calibri" panose="020F0502020204030204" pitchFamily="34" charset="0"/>
                <a:cs typeface="Calibri" panose="020F0502020204030204" pitchFamily="34" charset="0"/>
              </a:rPr>
              <a:t>Paper</a:t>
            </a:r>
            <a:endParaRPr lang="ko-KR" altLang="en-US"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4891BD5-AABC-424F-A8D3-3E8868E8065D}"/>
              </a:ext>
            </a:extLst>
          </p:cNvPr>
          <p:cNvSpPr txBox="1"/>
          <p:nvPr/>
        </p:nvSpPr>
        <p:spPr>
          <a:xfrm>
            <a:off x="264576" y="3472037"/>
            <a:ext cx="1355756" cy="523220"/>
          </a:xfrm>
          <a:prstGeom prst="rect">
            <a:avLst/>
          </a:prstGeom>
          <a:noFill/>
        </p:spPr>
        <p:txBody>
          <a:bodyPr wrap="none" rtlCol="0">
            <a:spAutoFit/>
          </a:bodyPr>
          <a:lstStyle/>
          <a:p>
            <a:pPr algn="ctr"/>
            <a:r>
              <a:rPr lang="en-US" altLang="ko-KR" sz="1400" dirty="0">
                <a:latin typeface="Calibri" panose="020F0502020204030204" pitchFamily="34" charset="0"/>
                <a:cs typeface="Calibri" panose="020F0502020204030204" pitchFamily="34" charset="0"/>
              </a:rPr>
              <a:t>Our</a:t>
            </a:r>
          </a:p>
          <a:p>
            <a:pPr algn="ctr"/>
            <a:r>
              <a:rPr lang="en-US" altLang="ko-KR" sz="1400" dirty="0">
                <a:latin typeface="Calibri" panose="020F0502020204030204" pitchFamily="34" charset="0"/>
                <a:cs typeface="Calibri" panose="020F0502020204030204" pitchFamily="34" charset="0"/>
              </a:rPr>
              <a:t>implementation</a:t>
            </a:r>
            <a:endParaRPr lang="ko-KR" altLang="en-US" sz="1400" dirty="0">
              <a:latin typeface="Calibri" panose="020F0502020204030204" pitchFamily="34" charset="0"/>
              <a:cs typeface="Calibri" panose="020F0502020204030204" pitchFamily="34" charset="0"/>
            </a:endParaRPr>
          </a:p>
        </p:txBody>
      </p:sp>
      <p:sp>
        <p:nvSpPr>
          <p:cNvPr id="12" name="직사각형 11">
            <a:extLst>
              <a:ext uri="{FF2B5EF4-FFF2-40B4-BE49-F238E27FC236}">
                <a16:creationId xmlns:a16="http://schemas.microsoft.com/office/drawing/2014/main" id="{B7815C2B-1E84-41A6-8BC9-27FBB9961D91}"/>
              </a:ext>
            </a:extLst>
          </p:cNvPr>
          <p:cNvSpPr/>
          <p:nvPr/>
        </p:nvSpPr>
        <p:spPr>
          <a:xfrm>
            <a:off x="3330760" y="3481663"/>
            <a:ext cx="3403359" cy="402712"/>
          </a:xfrm>
          <a:prstGeom prst="rect">
            <a:avLst/>
          </a:prstGeom>
          <a:noFill/>
          <a:ln w="38100">
            <a:solidFill>
              <a:srgbClr val="A568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596801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b="1" dirty="0"/>
              <a:t>Result 2. Cross-modal Retrieval</a:t>
            </a:r>
            <a:endParaRPr lang="ko-KR" altLang="en-US" b="1"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그림 1">
            <a:extLst>
              <a:ext uri="{FF2B5EF4-FFF2-40B4-BE49-F238E27FC236}">
                <a16:creationId xmlns:a16="http://schemas.microsoft.com/office/drawing/2014/main" id="{CD707B6D-A48F-4717-8382-5207F0528436}"/>
              </a:ext>
            </a:extLst>
          </p:cNvPr>
          <p:cNvPicPr>
            <a:picLocks noChangeAspect="1"/>
          </p:cNvPicPr>
          <p:nvPr/>
        </p:nvPicPr>
        <p:blipFill>
          <a:blip r:embed="rId3"/>
          <a:stretch>
            <a:fillRect/>
          </a:stretch>
        </p:blipFill>
        <p:spPr>
          <a:xfrm>
            <a:off x="1499056" y="2260679"/>
            <a:ext cx="9193887" cy="2148932"/>
          </a:xfrm>
          <a:prstGeom prst="rect">
            <a:avLst/>
          </a:prstGeom>
        </p:spPr>
      </p:pic>
      <p:sp>
        <p:nvSpPr>
          <p:cNvPr id="3" name="직사각형 2">
            <a:extLst>
              <a:ext uri="{FF2B5EF4-FFF2-40B4-BE49-F238E27FC236}">
                <a16:creationId xmlns:a16="http://schemas.microsoft.com/office/drawing/2014/main" id="{CABE1BE5-3224-4F94-931F-48872E99A8FF}"/>
              </a:ext>
            </a:extLst>
          </p:cNvPr>
          <p:cNvSpPr/>
          <p:nvPr/>
        </p:nvSpPr>
        <p:spPr>
          <a:xfrm>
            <a:off x="3145888" y="1415169"/>
            <a:ext cx="6096000" cy="646331"/>
          </a:xfrm>
          <a:prstGeom prst="rect">
            <a:avLst/>
          </a:prstGeom>
        </p:spPr>
        <p:txBody>
          <a:bodyPr>
            <a:spAutoFit/>
          </a:bodyPr>
          <a:lstStyle/>
          <a:p>
            <a:pPr algn="ctr"/>
            <a:r>
              <a:rPr lang="en-US" altLang="ko-KR" b="1" i="1" dirty="0">
                <a:latin typeface="Times New Roman" panose="02020603050405020304" pitchFamily="18" charset="0"/>
                <a:cs typeface="Times New Roman" panose="02020603050405020304" pitchFamily="18" charset="0"/>
              </a:rPr>
              <a:t>Table: </a:t>
            </a:r>
            <a:r>
              <a:rPr lang="en-US" altLang="ko-KR" i="1" dirty="0">
                <a:latin typeface="Times New Roman" panose="02020603050405020304" pitchFamily="18" charset="0"/>
                <a:cs typeface="Times New Roman" panose="02020603050405020304" pitchFamily="18" charset="0"/>
              </a:rPr>
              <a:t>Cross-modal and intra-modal retrieval performance of AVE-Net and L</a:t>
            </a:r>
            <a:r>
              <a:rPr lang="en-US" altLang="ko-KR" i="1" baseline="30000" dirty="0">
                <a:latin typeface="Times New Roman" panose="02020603050405020304" pitchFamily="18" charset="0"/>
                <a:cs typeface="Times New Roman" panose="02020603050405020304" pitchFamily="18" charset="0"/>
              </a:rPr>
              <a:t>3</a:t>
            </a:r>
            <a:r>
              <a:rPr lang="en-US" altLang="ko-KR" i="1" dirty="0">
                <a:latin typeface="Times New Roman" panose="02020603050405020304" pitchFamily="18" charset="0"/>
                <a:cs typeface="Times New Roman" panose="02020603050405020304" pitchFamily="18" charset="0"/>
              </a:rPr>
              <a:t>-Net on </a:t>
            </a:r>
            <a:r>
              <a:rPr lang="en-US" altLang="ko-KR" i="1" dirty="0" err="1">
                <a:latin typeface="Times New Roman" panose="02020603050405020304" pitchFamily="18" charset="0"/>
                <a:cs typeface="Times New Roman" panose="02020603050405020304" pitchFamily="18" charset="0"/>
              </a:rPr>
              <a:t>AudioSet</a:t>
            </a:r>
            <a:r>
              <a:rPr lang="en-US" altLang="ko-KR" i="1" dirty="0">
                <a:latin typeface="Times New Roman" panose="02020603050405020304" pitchFamily="18" charset="0"/>
                <a:cs typeface="Times New Roman" panose="02020603050405020304" pitchFamily="18" charset="0"/>
              </a:rPr>
              <a:t>-Instruments and AVE-Dataset.</a:t>
            </a:r>
            <a:endParaRPr lang="ko-KR" altLang="en-US"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E43CB08-0961-45E8-A0ED-5ADB29AD0FFF}"/>
                  </a:ext>
                </a:extLst>
              </p:cNvPr>
              <p:cNvSpPr txBox="1"/>
              <p:nvPr/>
            </p:nvSpPr>
            <p:spPr>
              <a:xfrm>
                <a:off x="702835" y="4418262"/>
                <a:ext cx="8413455" cy="168757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2400" dirty="0">
                    <a:solidFill>
                      <a:srgbClr val="FFD966"/>
                    </a:solidFill>
                    <a:latin typeface="Times New Roman" panose="02020603050405020304" pitchFamily="18" charset="0"/>
                    <a:cs typeface="Times New Roman" panose="02020603050405020304" pitchFamily="18" charset="0"/>
                  </a:rPr>
                  <a:t>L</a:t>
                </a:r>
                <a:r>
                  <a:rPr lang="en-US" altLang="ko-KR" sz="2400" baseline="30000" dirty="0">
                    <a:solidFill>
                      <a:srgbClr val="FFD966"/>
                    </a:solidFill>
                    <a:latin typeface="Times New Roman" panose="02020603050405020304" pitchFamily="18" charset="0"/>
                    <a:cs typeface="Times New Roman" panose="02020603050405020304" pitchFamily="18" charset="0"/>
                  </a:rPr>
                  <a:t>3</a:t>
                </a:r>
                <a:r>
                  <a:rPr lang="en-US" altLang="ko-KR" sz="2400" dirty="0">
                    <a:solidFill>
                      <a:srgbClr val="FFD966"/>
                    </a:solidFill>
                    <a:latin typeface="Times New Roman" panose="02020603050405020304" pitchFamily="18" charset="0"/>
                    <a:cs typeface="Times New Roman" panose="02020603050405020304" pitchFamily="18" charset="0"/>
                  </a:rPr>
                  <a:t>-Net</a:t>
                </a:r>
                <a:r>
                  <a:rPr lang="en-US" altLang="ko-KR" sz="2400" dirty="0">
                    <a:latin typeface="Times New Roman" panose="02020603050405020304" pitchFamily="18" charset="0"/>
                    <a:cs typeface="Times New Roman" panose="02020603050405020304" pitchFamily="18" charset="0"/>
                  </a:rPr>
                  <a:t> was the best in AVC task, but worse in retrieval</a:t>
                </a:r>
              </a:p>
              <a:p>
                <a:pPr>
                  <a:lnSpc>
                    <a:spcPct val="150000"/>
                  </a:lnSpc>
                </a:pPr>
                <a:r>
                  <a:rPr lang="en-US" altLang="ko-KR" sz="2400" dirty="0">
                    <a:latin typeface="Times New Roman" panose="02020603050405020304" pitchFamily="18" charset="0"/>
                    <a:cs typeface="Times New Roman" panose="02020603050405020304" pitchFamily="18" charset="0"/>
                    <a:sym typeface="Wingdings" panose="05000000000000000000" pitchFamily="2" charset="2"/>
                  </a:rPr>
                  <a:t>    Less aware of Euclidean Distance.</a:t>
                </a:r>
              </a:p>
              <a:p>
                <a:pPr>
                  <a:lnSpc>
                    <a:spcPct val="150000"/>
                  </a:lnSpc>
                </a:pPr>
                <a:r>
                  <a:rPr lang="en-US" altLang="ko-KR" sz="2400" dirty="0">
                    <a:latin typeface="Times New Roman" panose="02020603050405020304" pitchFamily="18" charset="0"/>
                    <a:cs typeface="Times New Roman" panose="02020603050405020304" pitchFamily="18" charset="0"/>
                    <a:sym typeface="Wingdings" panose="05000000000000000000" pitchFamily="2" charset="2"/>
                  </a:rPr>
                  <a:t>    Not always: AVC task performance </a:t>
                </a:r>
                <a14:m>
                  <m:oMath xmlns:m="http://schemas.openxmlformats.org/officeDocument/2006/math">
                    <m:r>
                      <a:rPr lang="en-US" altLang="ko-KR"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ko-KR" sz="2400" dirty="0">
                    <a:latin typeface="Times New Roman" panose="02020603050405020304" pitchFamily="18" charset="0"/>
                    <a:cs typeface="Times New Roman" panose="02020603050405020304" pitchFamily="18" charset="0"/>
                    <a:sym typeface="Wingdings" panose="05000000000000000000" pitchFamily="2" charset="2"/>
                  </a:rPr>
                  <a:t> Retrieval performance</a:t>
                </a:r>
                <a:endParaRPr lang="ko-KR" altLang="en-US" sz="2400"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8E43CB08-0961-45E8-A0ED-5ADB29AD0FFF}"/>
                  </a:ext>
                </a:extLst>
              </p:cNvPr>
              <p:cNvSpPr txBox="1">
                <a:spLocks noRot="1" noChangeAspect="1" noMove="1" noResize="1" noEditPoints="1" noAdjustHandles="1" noChangeArrowheads="1" noChangeShapeType="1" noTextEdit="1"/>
              </p:cNvSpPr>
              <p:nvPr/>
            </p:nvSpPr>
            <p:spPr>
              <a:xfrm>
                <a:off x="702835" y="4418262"/>
                <a:ext cx="8413455" cy="1687578"/>
              </a:xfrm>
              <a:prstGeom prst="rect">
                <a:avLst/>
              </a:prstGeom>
              <a:blipFill>
                <a:blip r:embed="rId4"/>
                <a:stretch>
                  <a:fillRect l="-942" b="-7581"/>
                </a:stretch>
              </a:blipFill>
            </p:spPr>
            <p:txBody>
              <a:bodyPr/>
              <a:lstStyle/>
              <a:p>
                <a:r>
                  <a:rPr lang="ko-KR" altLang="en-US">
                    <a:noFill/>
                  </a:rPr>
                  <a:t> </a:t>
                </a:r>
              </a:p>
            </p:txBody>
          </p:sp>
        </mc:Fallback>
      </mc:AlternateContent>
      <p:sp>
        <p:nvSpPr>
          <p:cNvPr id="10" name="TextBox 9">
            <a:extLst>
              <a:ext uri="{FF2B5EF4-FFF2-40B4-BE49-F238E27FC236}">
                <a16:creationId xmlns:a16="http://schemas.microsoft.com/office/drawing/2014/main" id="{46E4A054-932D-4A48-A449-068126561033}"/>
              </a:ext>
            </a:extLst>
          </p:cNvPr>
          <p:cNvSpPr txBox="1"/>
          <p:nvPr/>
        </p:nvSpPr>
        <p:spPr>
          <a:xfrm>
            <a:off x="579277" y="2802601"/>
            <a:ext cx="726353" cy="369332"/>
          </a:xfrm>
          <a:prstGeom prst="rect">
            <a:avLst/>
          </a:prstGeom>
          <a:noFill/>
        </p:spPr>
        <p:txBody>
          <a:bodyPr wrap="none" rtlCol="0">
            <a:spAutoFit/>
          </a:bodyPr>
          <a:lstStyle/>
          <a:p>
            <a:r>
              <a:rPr lang="en-US" altLang="ko-KR" dirty="0">
                <a:latin typeface="Calibri" panose="020F0502020204030204" pitchFamily="34" charset="0"/>
                <a:cs typeface="Calibri" panose="020F0502020204030204" pitchFamily="34" charset="0"/>
              </a:rPr>
              <a:t>Paper</a:t>
            </a:r>
            <a:endParaRPr lang="ko-KR" altLang="en-US"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4891BD5-AABC-424F-A8D3-3E8868E8065D}"/>
              </a:ext>
            </a:extLst>
          </p:cNvPr>
          <p:cNvSpPr txBox="1"/>
          <p:nvPr/>
        </p:nvSpPr>
        <p:spPr>
          <a:xfrm>
            <a:off x="264576" y="3472037"/>
            <a:ext cx="1355756" cy="523220"/>
          </a:xfrm>
          <a:prstGeom prst="rect">
            <a:avLst/>
          </a:prstGeom>
          <a:noFill/>
        </p:spPr>
        <p:txBody>
          <a:bodyPr wrap="none" rtlCol="0">
            <a:spAutoFit/>
          </a:bodyPr>
          <a:lstStyle/>
          <a:p>
            <a:pPr algn="ctr"/>
            <a:r>
              <a:rPr lang="en-US" altLang="ko-KR" sz="1400" dirty="0">
                <a:latin typeface="Calibri" panose="020F0502020204030204" pitchFamily="34" charset="0"/>
                <a:cs typeface="Calibri" panose="020F0502020204030204" pitchFamily="34" charset="0"/>
              </a:rPr>
              <a:t>Our</a:t>
            </a:r>
          </a:p>
          <a:p>
            <a:pPr algn="ctr"/>
            <a:r>
              <a:rPr lang="en-US" altLang="ko-KR" sz="1400" dirty="0">
                <a:latin typeface="Calibri" panose="020F0502020204030204" pitchFamily="34" charset="0"/>
                <a:cs typeface="Calibri" panose="020F0502020204030204" pitchFamily="34" charset="0"/>
              </a:rPr>
              <a:t>implementation</a:t>
            </a:r>
            <a:endParaRPr lang="ko-KR" altLang="en-US" sz="1400" dirty="0">
              <a:latin typeface="Calibri" panose="020F0502020204030204" pitchFamily="34" charset="0"/>
              <a:cs typeface="Calibri" panose="020F0502020204030204" pitchFamily="34" charset="0"/>
            </a:endParaRPr>
          </a:p>
        </p:txBody>
      </p:sp>
      <p:sp>
        <p:nvSpPr>
          <p:cNvPr id="13" name="직사각형 12">
            <a:extLst>
              <a:ext uri="{FF2B5EF4-FFF2-40B4-BE49-F238E27FC236}">
                <a16:creationId xmlns:a16="http://schemas.microsoft.com/office/drawing/2014/main" id="{B343AAB0-5D61-4E02-B7DA-5893D083FDE9}"/>
              </a:ext>
            </a:extLst>
          </p:cNvPr>
          <p:cNvSpPr/>
          <p:nvPr/>
        </p:nvSpPr>
        <p:spPr>
          <a:xfrm>
            <a:off x="3401190" y="3712234"/>
            <a:ext cx="3346315" cy="523220"/>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181576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b="1" dirty="0"/>
              <a:t>Result 2. Cross-modal Retrieval</a:t>
            </a:r>
            <a:endParaRPr lang="ko-KR" altLang="en-US" b="1"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그림 1">
            <a:extLst>
              <a:ext uri="{FF2B5EF4-FFF2-40B4-BE49-F238E27FC236}">
                <a16:creationId xmlns:a16="http://schemas.microsoft.com/office/drawing/2014/main" id="{CD707B6D-A48F-4717-8382-5207F0528436}"/>
              </a:ext>
            </a:extLst>
          </p:cNvPr>
          <p:cNvPicPr>
            <a:picLocks noChangeAspect="1"/>
          </p:cNvPicPr>
          <p:nvPr/>
        </p:nvPicPr>
        <p:blipFill>
          <a:blip r:embed="rId3"/>
          <a:stretch>
            <a:fillRect/>
          </a:stretch>
        </p:blipFill>
        <p:spPr>
          <a:xfrm>
            <a:off x="1499056" y="2260679"/>
            <a:ext cx="9193887" cy="2148932"/>
          </a:xfrm>
          <a:prstGeom prst="rect">
            <a:avLst/>
          </a:prstGeom>
        </p:spPr>
      </p:pic>
      <p:sp>
        <p:nvSpPr>
          <p:cNvPr id="3" name="직사각형 2">
            <a:extLst>
              <a:ext uri="{FF2B5EF4-FFF2-40B4-BE49-F238E27FC236}">
                <a16:creationId xmlns:a16="http://schemas.microsoft.com/office/drawing/2014/main" id="{CABE1BE5-3224-4F94-931F-48872E99A8FF}"/>
              </a:ext>
            </a:extLst>
          </p:cNvPr>
          <p:cNvSpPr/>
          <p:nvPr/>
        </p:nvSpPr>
        <p:spPr>
          <a:xfrm>
            <a:off x="3145888" y="1415169"/>
            <a:ext cx="6096000" cy="646331"/>
          </a:xfrm>
          <a:prstGeom prst="rect">
            <a:avLst/>
          </a:prstGeom>
        </p:spPr>
        <p:txBody>
          <a:bodyPr>
            <a:spAutoFit/>
          </a:bodyPr>
          <a:lstStyle/>
          <a:p>
            <a:pPr algn="ctr"/>
            <a:r>
              <a:rPr lang="en-US" altLang="ko-KR" b="1" i="1" dirty="0">
                <a:latin typeface="Times New Roman" panose="02020603050405020304" pitchFamily="18" charset="0"/>
                <a:cs typeface="Times New Roman" panose="02020603050405020304" pitchFamily="18" charset="0"/>
              </a:rPr>
              <a:t>Table: </a:t>
            </a:r>
            <a:r>
              <a:rPr lang="en-US" altLang="ko-KR" i="1" dirty="0">
                <a:latin typeface="Times New Roman" panose="02020603050405020304" pitchFamily="18" charset="0"/>
                <a:cs typeface="Times New Roman" panose="02020603050405020304" pitchFamily="18" charset="0"/>
              </a:rPr>
              <a:t>Cross-modal and intra-modal retrieval performance of AVE-Net and L</a:t>
            </a:r>
            <a:r>
              <a:rPr lang="en-US" altLang="ko-KR" i="1" baseline="30000" dirty="0">
                <a:latin typeface="Times New Roman" panose="02020603050405020304" pitchFamily="18" charset="0"/>
                <a:cs typeface="Times New Roman" panose="02020603050405020304" pitchFamily="18" charset="0"/>
              </a:rPr>
              <a:t>3</a:t>
            </a:r>
            <a:r>
              <a:rPr lang="en-US" altLang="ko-KR" i="1" dirty="0">
                <a:latin typeface="Times New Roman" panose="02020603050405020304" pitchFamily="18" charset="0"/>
                <a:cs typeface="Times New Roman" panose="02020603050405020304" pitchFamily="18" charset="0"/>
              </a:rPr>
              <a:t>-Net on </a:t>
            </a:r>
            <a:r>
              <a:rPr lang="en-US" altLang="ko-KR" i="1" dirty="0" err="1">
                <a:latin typeface="Times New Roman" panose="02020603050405020304" pitchFamily="18" charset="0"/>
                <a:cs typeface="Times New Roman" panose="02020603050405020304" pitchFamily="18" charset="0"/>
              </a:rPr>
              <a:t>AudioSet</a:t>
            </a:r>
            <a:r>
              <a:rPr lang="en-US" altLang="ko-KR" i="1" dirty="0">
                <a:latin typeface="Times New Roman" panose="02020603050405020304" pitchFamily="18" charset="0"/>
                <a:cs typeface="Times New Roman" panose="02020603050405020304" pitchFamily="18" charset="0"/>
              </a:rPr>
              <a:t>-Instruments and AVE-Dataset.</a:t>
            </a:r>
            <a:endParaRPr lang="ko-KR" altLang="en-US" i="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E43CB08-0961-45E8-A0ED-5ADB29AD0FFF}"/>
              </a:ext>
            </a:extLst>
          </p:cNvPr>
          <p:cNvSpPr txBox="1"/>
          <p:nvPr/>
        </p:nvSpPr>
        <p:spPr>
          <a:xfrm>
            <a:off x="702835" y="4418262"/>
            <a:ext cx="9193887" cy="168757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2400" dirty="0">
                <a:solidFill>
                  <a:schemeClr val="accent6"/>
                </a:solidFill>
                <a:latin typeface="Times New Roman" panose="02020603050405020304" pitchFamily="18" charset="0"/>
                <a:cs typeface="Times New Roman" panose="02020603050405020304" pitchFamily="18" charset="0"/>
              </a:rPr>
              <a:t>Application on broader domain (</a:t>
            </a:r>
            <a:r>
              <a:rPr lang="en-US" altLang="ko-KR" sz="2400" i="1" dirty="0">
                <a:solidFill>
                  <a:schemeClr val="accent6"/>
                </a:solidFill>
                <a:latin typeface="Times New Roman" panose="02020603050405020304" pitchFamily="18" charset="0"/>
                <a:cs typeface="Times New Roman" panose="02020603050405020304" pitchFamily="18" charset="0"/>
              </a:rPr>
              <a:t>AVE-Dataset</a:t>
            </a:r>
            <a:r>
              <a:rPr lang="en-US" altLang="ko-KR" sz="2400" dirty="0">
                <a:solidFill>
                  <a:schemeClr val="accent6"/>
                </a:solidFill>
                <a:latin typeface="Times New Roman" panose="02020603050405020304" pitchFamily="18" charset="0"/>
                <a:cs typeface="Times New Roman" panose="02020603050405020304" pitchFamily="18" charset="0"/>
              </a:rPr>
              <a:t>)</a:t>
            </a:r>
          </a:p>
          <a:p>
            <a:pPr>
              <a:lnSpc>
                <a:spcPct val="150000"/>
              </a:lnSpc>
            </a:pPr>
            <a:r>
              <a:rPr lang="en-US" altLang="ko-KR" sz="2400" dirty="0">
                <a:solidFill>
                  <a:schemeClr val="accent6"/>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ko-KR" sz="2400" dirty="0">
                <a:latin typeface="Times New Roman" panose="02020603050405020304" pitchFamily="18" charset="0"/>
                <a:cs typeface="Times New Roman" panose="02020603050405020304" pitchFamily="18" charset="0"/>
                <a:sym typeface="Wingdings" panose="05000000000000000000" pitchFamily="2" charset="2"/>
              </a:rPr>
              <a:t> Reasonable compared to what authors obtained!</a:t>
            </a:r>
            <a:br>
              <a:rPr lang="en-US" altLang="ko-KR" sz="2400" dirty="0">
                <a:latin typeface="Times New Roman" panose="02020603050405020304" pitchFamily="18" charset="0"/>
                <a:cs typeface="Times New Roman" panose="02020603050405020304" pitchFamily="18" charset="0"/>
                <a:sym typeface="Wingdings" panose="05000000000000000000" pitchFamily="2" charset="2"/>
              </a:rPr>
            </a:br>
            <a:r>
              <a:rPr lang="en-US" altLang="ko-KR" sz="2400" dirty="0">
                <a:latin typeface="Times New Roman" panose="02020603050405020304" pitchFamily="18" charset="0"/>
                <a:cs typeface="Times New Roman" panose="02020603050405020304" pitchFamily="18" charset="0"/>
                <a:sym typeface="Wingdings" panose="05000000000000000000" pitchFamily="2" charset="2"/>
              </a:rPr>
              <a:t>    AVE-Net is still superior to L</a:t>
            </a:r>
            <a:r>
              <a:rPr lang="en-US" altLang="ko-KR" sz="2400" baseline="30000" dirty="0">
                <a:latin typeface="Times New Roman" panose="02020603050405020304" pitchFamily="18" charset="0"/>
                <a:cs typeface="Times New Roman" panose="02020603050405020304" pitchFamily="18" charset="0"/>
                <a:sym typeface="Wingdings" panose="05000000000000000000" pitchFamily="2" charset="2"/>
              </a:rPr>
              <a:t>3</a:t>
            </a:r>
            <a:r>
              <a:rPr lang="en-US" altLang="ko-KR" sz="2400" dirty="0">
                <a:latin typeface="Times New Roman" panose="02020603050405020304" pitchFamily="18" charset="0"/>
                <a:cs typeface="Times New Roman" panose="02020603050405020304" pitchFamily="18" charset="0"/>
                <a:sym typeface="Wingdings" panose="05000000000000000000" pitchFamily="2" charset="2"/>
              </a:rPr>
              <a:t>-Net (especially cross-modal retrieval).</a:t>
            </a:r>
            <a:endParaRPr lang="ko-KR" alt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6E4A054-932D-4A48-A449-068126561033}"/>
              </a:ext>
            </a:extLst>
          </p:cNvPr>
          <p:cNvSpPr txBox="1"/>
          <p:nvPr/>
        </p:nvSpPr>
        <p:spPr>
          <a:xfrm>
            <a:off x="579277" y="2965813"/>
            <a:ext cx="726353" cy="369332"/>
          </a:xfrm>
          <a:prstGeom prst="rect">
            <a:avLst/>
          </a:prstGeom>
          <a:noFill/>
        </p:spPr>
        <p:txBody>
          <a:bodyPr wrap="none" rtlCol="0">
            <a:spAutoFit/>
          </a:bodyPr>
          <a:lstStyle/>
          <a:p>
            <a:r>
              <a:rPr lang="en-US" altLang="ko-KR" dirty="0">
                <a:latin typeface="Calibri" panose="020F0502020204030204" pitchFamily="34" charset="0"/>
                <a:cs typeface="Calibri" panose="020F0502020204030204" pitchFamily="34" charset="0"/>
              </a:rPr>
              <a:t>Paper</a:t>
            </a:r>
            <a:endParaRPr lang="ko-KR" altLang="en-US"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4891BD5-AABC-424F-A8D3-3E8868E8065D}"/>
              </a:ext>
            </a:extLst>
          </p:cNvPr>
          <p:cNvSpPr txBox="1"/>
          <p:nvPr/>
        </p:nvSpPr>
        <p:spPr>
          <a:xfrm>
            <a:off x="264576" y="3587808"/>
            <a:ext cx="1355756" cy="523220"/>
          </a:xfrm>
          <a:prstGeom prst="rect">
            <a:avLst/>
          </a:prstGeom>
          <a:noFill/>
        </p:spPr>
        <p:txBody>
          <a:bodyPr wrap="none" rtlCol="0">
            <a:spAutoFit/>
          </a:bodyPr>
          <a:lstStyle/>
          <a:p>
            <a:pPr algn="ctr"/>
            <a:r>
              <a:rPr lang="en-US" altLang="ko-KR" sz="1400" dirty="0">
                <a:latin typeface="Calibri" panose="020F0502020204030204" pitchFamily="34" charset="0"/>
                <a:cs typeface="Calibri" panose="020F0502020204030204" pitchFamily="34" charset="0"/>
              </a:rPr>
              <a:t>Our</a:t>
            </a:r>
          </a:p>
          <a:p>
            <a:pPr algn="ctr"/>
            <a:r>
              <a:rPr lang="en-US" altLang="ko-KR" sz="1400" dirty="0">
                <a:latin typeface="Calibri" panose="020F0502020204030204" pitchFamily="34" charset="0"/>
                <a:cs typeface="Calibri" panose="020F0502020204030204" pitchFamily="34" charset="0"/>
              </a:rPr>
              <a:t>implementation</a:t>
            </a:r>
            <a:endParaRPr lang="ko-KR" altLang="en-US" sz="1400" dirty="0">
              <a:latin typeface="Calibri" panose="020F0502020204030204" pitchFamily="34" charset="0"/>
              <a:cs typeface="Calibri" panose="020F0502020204030204" pitchFamily="34" charset="0"/>
            </a:endParaRPr>
          </a:p>
        </p:txBody>
      </p:sp>
      <p:sp>
        <p:nvSpPr>
          <p:cNvPr id="12" name="직사각형 11">
            <a:extLst>
              <a:ext uri="{FF2B5EF4-FFF2-40B4-BE49-F238E27FC236}">
                <a16:creationId xmlns:a16="http://schemas.microsoft.com/office/drawing/2014/main" id="{887A290A-DD79-4976-B92A-DAB544DBE414}"/>
              </a:ext>
            </a:extLst>
          </p:cNvPr>
          <p:cNvSpPr/>
          <p:nvPr/>
        </p:nvSpPr>
        <p:spPr>
          <a:xfrm>
            <a:off x="7050258" y="3465884"/>
            <a:ext cx="3398560" cy="76706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직사각형 13">
            <a:extLst>
              <a:ext uri="{FF2B5EF4-FFF2-40B4-BE49-F238E27FC236}">
                <a16:creationId xmlns:a16="http://schemas.microsoft.com/office/drawing/2014/main" id="{A6364040-69B9-4D53-BBFC-9462B59EB80B}"/>
              </a:ext>
            </a:extLst>
          </p:cNvPr>
          <p:cNvSpPr/>
          <p:nvPr/>
        </p:nvSpPr>
        <p:spPr>
          <a:xfrm>
            <a:off x="3336996" y="2951611"/>
            <a:ext cx="3398560" cy="51427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962742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a:t>Results</a:t>
            </a:r>
            <a:endParaRPr lang="ko-KR" altLang="en-US"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810CBE6-6A06-4323-82A1-B6BA022AF0C4}"/>
              </a:ext>
            </a:extLst>
          </p:cNvPr>
          <p:cNvSpPr txBox="1"/>
          <p:nvPr/>
        </p:nvSpPr>
        <p:spPr>
          <a:xfrm>
            <a:off x="725480" y="1343343"/>
            <a:ext cx="2117733" cy="523220"/>
          </a:xfrm>
          <a:prstGeom prst="rect">
            <a:avLst/>
          </a:prstGeom>
          <a:noFill/>
        </p:spPr>
        <p:txBody>
          <a:bodyPr wrap="square" rtlCol="0">
            <a:spAutoFit/>
          </a:bodyPr>
          <a:lstStyle/>
          <a:p>
            <a:r>
              <a:rPr lang="en-US" altLang="ko-KR" sz="2800" b="1">
                <a:latin typeface="Times New Roman" panose="02020603050405020304" pitchFamily="18" charset="0"/>
                <a:cs typeface="Times New Roman" panose="02020603050405020304" pitchFamily="18" charset="0"/>
              </a:rPr>
              <a:t>1. AVC Task</a:t>
            </a:r>
            <a:endParaRPr lang="ko-KR" altLang="en-US"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861DC1C-617F-4A95-9BFD-33549F21BDF0}"/>
              </a:ext>
            </a:extLst>
          </p:cNvPr>
          <p:cNvSpPr txBox="1"/>
          <p:nvPr/>
        </p:nvSpPr>
        <p:spPr>
          <a:xfrm>
            <a:off x="3548785" y="1343343"/>
            <a:ext cx="4070885" cy="523220"/>
          </a:xfrm>
          <a:prstGeom prst="rect">
            <a:avLst/>
          </a:prstGeom>
          <a:noFill/>
        </p:spPr>
        <p:txBody>
          <a:bodyPr wrap="square" rtlCol="0">
            <a:spAutoFit/>
          </a:bodyPr>
          <a:lstStyle/>
          <a:p>
            <a:r>
              <a:rPr lang="en-US" altLang="ko-KR" sz="2800" b="1">
                <a:latin typeface="Times New Roman" panose="02020603050405020304" pitchFamily="18" charset="0"/>
                <a:cs typeface="Times New Roman" panose="02020603050405020304" pitchFamily="18" charset="0"/>
              </a:rPr>
              <a:t>2. Cross-modal Retreival</a:t>
            </a:r>
            <a:endParaRPr lang="ko-KR" altLang="en-US" sz="2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51A4D87-316B-422E-8CA6-622698561EBF}"/>
              </a:ext>
            </a:extLst>
          </p:cNvPr>
          <p:cNvSpPr txBox="1"/>
          <p:nvPr/>
        </p:nvSpPr>
        <p:spPr>
          <a:xfrm>
            <a:off x="8325242" y="1343343"/>
            <a:ext cx="3551380" cy="523220"/>
          </a:xfrm>
          <a:prstGeom prst="rect">
            <a:avLst/>
          </a:prstGeom>
          <a:noFill/>
        </p:spPr>
        <p:txBody>
          <a:bodyPr wrap="square" rtlCol="0">
            <a:spAutoFit/>
          </a:bodyPr>
          <a:lstStyle/>
          <a:p>
            <a:r>
              <a:rPr lang="en-US" altLang="ko-KR" sz="2800" b="1">
                <a:solidFill>
                  <a:srgbClr val="BFBFBF"/>
                </a:solidFill>
                <a:latin typeface="Times New Roman" panose="02020603050405020304" pitchFamily="18" charset="0"/>
                <a:cs typeface="Times New Roman" panose="02020603050405020304" pitchFamily="18" charset="0"/>
              </a:rPr>
              <a:t>3. Sound Localization</a:t>
            </a:r>
            <a:endParaRPr lang="ko-KR" altLang="en-US" sz="2800" b="1" dirty="0">
              <a:solidFill>
                <a:srgbClr val="BFBFBF"/>
              </a:solidFill>
              <a:latin typeface="Times New Roman" panose="02020603050405020304" pitchFamily="18" charset="0"/>
              <a:cs typeface="Times New Roman" panose="02020603050405020304" pitchFamily="18" charset="0"/>
            </a:endParaRPr>
          </a:p>
        </p:txBody>
      </p:sp>
      <p:sp>
        <p:nvSpPr>
          <p:cNvPr id="31" name="구름 30">
            <a:extLst>
              <a:ext uri="{FF2B5EF4-FFF2-40B4-BE49-F238E27FC236}">
                <a16:creationId xmlns:a16="http://schemas.microsoft.com/office/drawing/2014/main" id="{3B59846B-96F7-4351-8AAC-1D366EC84CFE}"/>
              </a:ext>
            </a:extLst>
          </p:cNvPr>
          <p:cNvSpPr/>
          <p:nvPr/>
        </p:nvSpPr>
        <p:spPr>
          <a:xfrm>
            <a:off x="4624373" y="3106532"/>
            <a:ext cx="2346333" cy="1352029"/>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TextBox 31">
            <a:extLst>
              <a:ext uri="{FF2B5EF4-FFF2-40B4-BE49-F238E27FC236}">
                <a16:creationId xmlns:a16="http://schemas.microsoft.com/office/drawing/2014/main" id="{5D7523F5-6A9C-45FA-93C0-4D35E7839D45}"/>
              </a:ext>
            </a:extLst>
          </p:cNvPr>
          <p:cNvSpPr txBox="1"/>
          <p:nvPr/>
        </p:nvSpPr>
        <p:spPr>
          <a:xfrm>
            <a:off x="4624373" y="3459380"/>
            <a:ext cx="2346333" cy="646331"/>
          </a:xfrm>
          <a:prstGeom prst="rect">
            <a:avLst/>
          </a:prstGeom>
          <a:noFill/>
          <a:ln>
            <a:noFill/>
          </a:ln>
        </p:spPr>
        <p:txBody>
          <a:bodyPr wrap="square" rtlCol="0">
            <a:spAutoFit/>
          </a:bodyPr>
          <a:lstStyle/>
          <a:p>
            <a:pPr algn="ctr"/>
            <a:r>
              <a:rPr lang="en-US" altLang="ko-KR" sz="3600" b="1">
                <a:latin typeface="Calibri" panose="020F0502020204030204" pitchFamily="34" charset="0"/>
                <a:cs typeface="Calibri" panose="020F0502020204030204" pitchFamily="34" charset="0"/>
              </a:rPr>
              <a:t>Model</a:t>
            </a:r>
            <a:endParaRPr lang="ko-KR" altLang="en-US" sz="3600" b="1">
              <a:latin typeface="Calibri" panose="020F0502020204030204" pitchFamily="34" charset="0"/>
              <a:cs typeface="Calibri" panose="020F0502020204030204" pitchFamily="34" charset="0"/>
            </a:endParaRPr>
          </a:p>
        </p:txBody>
      </p:sp>
      <p:cxnSp>
        <p:nvCxnSpPr>
          <p:cNvPr id="33" name="직선 화살표 연결선 32">
            <a:extLst>
              <a:ext uri="{FF2B5EF4-FFF2-40B4-BE49-F238E27FC236}">
                <a16:creationId xmlns:a16="http://schemas.microsoft.com/office/drawing/2014/main" id="{BEDF29D2-F3F4-4D55-B566-62118E7EE5DB}"/>
              </a:ext>
            </a:extLst>
          </p:cNvPr>
          <p:cNvCxnSpPr>
            <a:cxnSpLocks/>
          </p:cNvCxnSpPr>
          <p:nvPr/>
        </p:nvCxnSpPr>
        <p:spPr>
          <a:xfrm flipV="1">
            <a:off x="5872471" y="4514355"/>
            <a:ext cx="0" cy="3859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a:extLst>
              <a:ext uri="{FF2B5EF4-FFF2-40B4-BE49-F238E27FC236}">
                <a16:creationId xmlns:a16="http://schemas.microsoft.com/office/drawing/2014/main" id="{2C62B5CA-44BC-46AB-A6DE-921D4F92554F}"/>
              </a:ext>
            </a:extLst>
          </p:cNvPr>
          <p:cNvCxnSpPr>
            <a:cxnSpLocks/>
          </p:cNvCxnSpPr>
          <p:nvPr/>
        </p:nvCxnSpPr>
        <p:spPr>
          <a:xfrm flipH="1" flipV="1">
            <a:off x="5811826" y="2674183"/>
            <a:ext cx="1" cy="3904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BD87270-8558-480D-B783-126846B453F4}"/>
              </a:ext>
            </a:extLst>
          </p:cNvPr>
          <p:cNvSpPr txBox="1"/>
          <p:nvPr/>
        </p:nvSpPr>
        <p:spPr>
          <a:xfrm>
            <a:off x="4725979" y="5900657"/>
            <a:ext cx="2346333" cy="523220"/>
          </a:xfrm>
          <a:prstGeom prst="rect">
            <a:avLst/>
          </a:prstGeom>
          <a:noFill/>
          <a:ln>
            <a:noFill/>
          </a:ln>
        </p:spPr>
        <p:txBody>
          <a:bodyPr wrap="square" rtlCol="0">
            <a:spAutoFit/>
          </a:bodyPr>
          <a:lstStyle/>
          <a:p>
            <a:pPr marL="457200" indent="-457200">
              <a:buFont typeface="Arial" panose="020B0604020202020204" pitchFamily="34" charset="0"/>
              <a:buChar char="•"/>
            </a:pPr>
            <a:r>
              <a:rPr lang="en-US" altLang="ko-KR" sz="2800">
                <a:latin typeface="Times New Roman" panose="02020603050405020304" pitchFamily="18" charset="0"/>
                <a:cs typeface="Times New Roman" panose="02020603050405020304" pitchFamily="18" charset="0"/>
              </a:rPr>
              <a:t>Real task</a:t>
            </a:r>
            <a:endParaRPr lang="ko-KR" altLang="en-US" sz="2800">
              <a:latin typeface="Times New Roman" panose="02020603050405020304" pitchFamily="18" charset="0"/>
              <a:cs typeface="Times New Roman" panose="02020603050405020304" pitchFamily="18" charset="0"/>
            </a:endParaRPr>
          </a:p>
        </p:txBody>
      </p:sp>
      <p:grpSp>
        <p:nvGrpSpPr>
          <p:cNvPr id="4" name="그룹 3">
            <a:extLst>
              <a:ext uri="{FF2B5EF4-FFF2-40B4-BE49-F238E27FC236}">
                <a16:creationId xmlns:a16="http://schemas.microsoft.com/office/drawing/2014/main" id="{DE773ACD-5488-4B68-B762-B80F3C42FA68}"/>
              </a:ext>
            </a:extLst>
          </p:cNvPr>
          <p:cNvGrpSpPr/>
          <p:nvPr/>
        </p:nvGrpSpPr>
        <p:grpSpPr>
          <a:xfrm>
            <a:off x="551229" y="2052436"/>
            <a:ext cx="2545228" cy="4371441"/>
            <a:chOff x="551229" y="2052436"/>
            <a:chExt cx="2545228" cy="4371441"/>
          </a:xfrm>
        </p:grpSpPr>
        <p:grpSp>
          <p:nvGrpSpPr>
            <p:cNvPr id="23" name="그룹 22">
              <a:extLst>
                <a:ext uri="{FF2B5EF4-FFF2-40B4-BE49-F238E27FC236}">
                  <a16:creationId xmlns:a16="http://schemas.microsoft.com/office/drawing/2014/main" id="{41A3B017-A1E7-49C2-9F41-A281824BD9E3}"/>
                </a:ext>
              </a:extLst>
            </p:cNvPr>
            <p:cNvGrpSpPr/>
            <p:nvPr/>
          </p:nvGrpSpPr>
          <p:grpSpPr>
            <a:xfrm>
              <a:off x="623875" y="2052436"/>
              <a:ext cx="2472582" cy="4371441"/>
              <a:chOff x="623875" y="2052436"/>
              <a:chExt cx="2472582" cy="4371441"/>
            </a:xfrm>
          </p:grpSpPr>
          <p:grpSp>
            <p:nvGrpSpPr>
              <p:cNvPr id="19" name="그룹 18">
                <a:extLst>
                  <a:ext uri="{FF2B5EF4-FFF2-40B4-BE49-F238E27FC236}">
                    <a16:creationId xmlns:a16="http://schemas.microsoft.com/office/drawing/2014/main" id="{E23A7CF7-7B71-4EC5-A8FE-CF94511A7927}"/>
                  </a:ext>
                </a:extLst>
              </p:cNvPr>
              <p:cNvGrpSpPr/>
              <p:nvPr/>
            </p:nvGrpSpPr>
            <p:grpSpPr>
              <a:xfrm>
                <a:off x="623875" y="2052436"/>
                <a:ext cx="2472582" cy="3400209"/>
                <a:chOff x="725480" y="2283569"/>
                <a:chExt cx="2472582" cy="3400209"/>
              </a:xfrm>
            </p:grpSpPr>
            <p:sp>
              <p:nvSpPr>
                <p:cNvPr id="2" name="구름 1">
                  <a:extLst>
                    <a:ext uri="{FF2B5EF4-FFF2-40B4-BE49-F238E27FC236}">
                      <a16:creationId xmlns:a16="http://schemas.microsoft.com/office/drawing/2014/main" id="{584B6C90-9216-4D27-A03E-EE4448BA8356}"/>
                    </a:ext>
                  </a:extLst>
                </p:cNvPr>
                <p:cNvSpPr/>
                <p:nvPr/>
              </p:nvSpPr>
              <p:spPr>
                <a:xfrm>
                  <a:off x="725480" y="3337665"/>
                  <a:ext cx="2346333" cy="1352029"/>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8BDCF8E4-FB67-4732-8E61-730BE91FC18E}"/>
                    </a:ext>
                  </a:extLst>
                </p:cNvPr>
                <p:cNvSpPr txBox="1"/>
                <p:nvPr/>
              </p:nvSpPr>
              <p:spPr>
                <a:xfrm>
                  <a:off x="725480" y="3690513"/>
                  <a:ext cx="2346333" cy="646331"/>
                </a:xfrm>
                <a:prstGeom prst="rect">
                  <a:avLst/>
                </a:prstGeom>
                <a:noFill/>
                <a:ln>
                  <a:noFill/>
                </a:ln>
              </p:spPr>
              <p:txBody>
                <a:bodyPr wrap="square" rtlCol="0">
                  <a:spAutoFit/>
                </a:bodyPr>
                <a:lstStyle/>
                <a:p>
                  <a:pPr algn="ctr"/>
                  <a:r>
                    <a:rPr lang="en-US" altLang="ko-KR" sz="3600" b="1">
                      <a:latin typeface="Calibri" panose="020F0502020204030204" pitchFamily="34" charset="0"/>
                      <a:cs typeface="Calibri" panose="020F0502020204030204" pitchFamily="34" charset="0"/>
                    </a:rPr>
                    <a:t>Model</a:t>
                  </a:r>
                  <a:endParaRPr lang="ko-KR" altLang="en-US" sz="3600" b="1">
                    <a:latin typeface="Calibri" panose="020F0502020204030204" pitchFamily="34" charset="0"/>
                    <a:cs typeface="Calibri" panose="020F0502020204030204" pitchFamily="34" charset="0"/>
                  </a:endParaRPr>
                </a:p>
              </p:txBody>
            </p:sp>
            <p:cxnSp>
              <p:nvCxnSpPr>
                <p:cNvPr id="5" name="직선 화살표 연결선 4">
                  <a:extLst>
                    <a:ext uri="{FF2B5EF4-FFF2-40B4-BE49-F238E27FC236}">
                      <a16:creationId xmlns:a16="http://schemas.microsoft.com/office/drawing/2014/main" id="{E35CCF96-28D4-46A4-83C4-0FA8D8899473}"/>
                    </a:ext>
                  </a:extLst>
                </p:cNvPr>
                <p:cNvCxnSpPr>
                  <a:cxnSpLocks/>
                </p:cNvCxnSpPr>
                <p:nvPr/>
              </p:nvCxnSpPr>
              <p:spPr>
                <a:xfrm flipV="1">
                  <a:off x="1114425" y="4656620"/>
                  <a:ext cx="257175" cy="3261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그림 13">
                  <a:extLst>
                    <a:ext uri="{FF2B5EF4-FFF2-40B4-BE49-F238E27FC236}">
                      <a16:creationId xmlns:a16="http://schemas.microsoft.com/office/drawing/2014/main" id="{2405EB2F-F82C-4A0D-A45E-2A9B263B0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734" y="5037450"/>
                  <a:ext cx="646328" cy="646328"/>
                </a:xfrm>
                <a:prstGeom prst="rect">
                  <a:avLst/>
                </a:prstGeom>
                <a:ln>
                  <a:noFill/>
                </a:ln>
              </p:spPr>
            </p:pic>
            <p:cxnSp>
              <p:nvCxnSpPr>
                <p:cNvPr id="21" name="직선 화살표 연결선 20">
                  <a:extLst>
                    <a:ext uri="{FF2B5EF4-FFF2-40B4-BE49-F238E27FC236}">
                      <a16:creationId xmlns:a16="http://schemas.microsoft.com/office/drawing/2014/main" id="{269A3D56-EDF8-480A-A86D-CC53D1DF40D6}"/>
                    </a:ext>
                  </a:extLst>
                </p:cNvPr>
                <p:cNvCxnSpPr>
                  <a:cxnSpLocks/>
                </p:cNvCxnSpPr>
                <p:nvPr/>
              </p:nvCxnSpPr>
              <p:spPr>
                <a:xfrm flipH="1" flipV="1">
                  <a:off x="2551734" y="4647148"/>
                  <a:ext cx="257175" cy="3261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직선 화살표 연결선 21">
                  <a:extLst>
                    <a:ext uri="{FF2B5EF4-FFF2-40B4-BE49-F238E27FC236}">
                      <a16:creationId xmlns:a16="http://schemas.microsoft.com/office/drawing/2014/main" id="{64394217-6173-4348-AE46-532A4EC023E4}"/>
                    </a:ext>
                  </a:extLst>
                </p:cNvPr>
                <p:cNvCxnSpPr>
                  <a:cxnSpLocks/>
                </p:cNvCxnSpPr>
                <p:nvPr/>
              </p:nvCxnSpPr>
              <p:spPr>
                <a:xfrm flipH="1" flipV="1">
                  <a:off x="1912933" y="2905316"/>
                  <a:ext cx="1" cy="3904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AA9AB1F-F499-46EE-A8D5-D349E7F3AEBE}"/>
                    </a:ext>
                  </a:extLst>
                </p:cNvPr>
                <p:cNvSpPr txBox="1"/>
                <p:nvPr/>
              </p:nvSpPr>
              <p:spPr>
                <a:xfrm>
                  <a:off x="957264" y="2283569"/>
                  <a:ext cx="1914514" cy="523220"/>
                </a:xfrm>
                <a:prstGeom prst="rect">
                  <a:avLst/>
                </a:prstGeom>
                <a:noFill/>
                <a:ln>
                  <a:noFill/>
                </a:ln>
              </p:spPr>
              <p:txBody>
                <a:bodyPr wrap="square" rtlCol="0">
                  <a:spAutoFit/>
                </a:bodyPr>
                <a:lstStyle/>
                <a:p>
                  <a:pPr algn="ctr"/>
                  <a:r>
                    <a:rPr lang="en-US" altLang="ko-KR" sz="2800" b="1">
                      <a:solidFill>
                        <a:srgbClr val="C00000"/>
                      </a:solidFill>
                      <a:latin typeface="Calibri" panose="020F0502020204030204" pitchFamily="34" charset="0"/>
                      <a:cs typeface="Calibri" panose="020F0502020204030204" pitchFamily="34" charset="0"/>
                    </a:rPr>
                    <a:t>True</a:t>
                  </a:r>
                  <a:r>
                    <a:rPr lang="en-US" altLang="ko-KR" sz="2800" b="1">
                      <a:latin typeface="Calibri" panose="020F0502020204030204" pitchFamily="34" charset="0"/>
                      <a:cs typeface="Calibri" panose="020F0502020204030204" pitchFamily="34" charset="0"/>
                    </a:rPr>
                    <a:t> / </a:t>
                  </a:r>
                  <a:r>
                    <a:rPr lang="en-US" altLang="ko-KR" sz="2800" b="1">
                      <a:solidFill>
                        <a:schemeClr val="accent5">
                          <a:lumMod val="50000"/>
                        </a:schemeClr>
                      </a:solidFill>
                      <a:latin typeface="Calibri" panose="020F0502020204030204" pitchFamily="34" charset="0"/>
                      <a:cs typeface="Calibri" panose="020F0502020204030204" pitchFamily="34" charset="0"/>
                    </a:rPr>
                    <a:t>False</a:t>
                  </a:r>
                  <a:endParaRPr lang="ko-KR" altLang="en-US" sz="2800" b="1">
                    <a:solidFill>
                      <a:schemeClr val="accent5">
                        <a:lumMod val="50000"/>
                      </a:schemeClr>
                    </a:solidFill>
                    <a:latin typeface="Calibri" panose="020F0502020204030204" pitchFamily="34" charset="0"/>
                    <a:cs typeface="Calibri" panose="020F0502020204030204" pitchFamily="34" charset="0"/>
                  </a:endParaRPr>
                </a:p>
              </p:txBody>
            </p:sp>
          </p:grpSp>
          <p:sp>
            <p:nvSpPr>
              <p:cNvPr id="20" name="TextBox 19">
                <a:extLst>
                  <a:ext uri="{FF2B5EF4-FFF2-40B4-BE49-F238E27FC236}">
                    <a16:creationId xmlns:a16="http://schemas.microsoft.com/office/drawing/2014/main" id="{1F8012F4-3ECC-4BAC-86F6-98A1FB24252C}"/>
                  </a:ext>
                </a:extLst>
              </p:cNvPr>
              <p:cNvSpPr txBox="1"/>
              <p:nvPr/>
            </p:nvSpPr>
            <p:spPr>
              <a:xfrm>
                <a:off x="682617" y="5900657"/>
                <a:ext cx="2346333" cy="523220"/>
              </a:xfrm>
              <a:prstGeom prst="rect">
                <a:avLst/>
              </a:prstGeom>
              <a:noFill/>
              <a:ln>
                <a:noFill/>
              </a:ln>
            </p:spPr>
            <p:txBody>
              <a:bodyPr wrap="square" rtlCol="0">
                <a:spAutoFit/>
              </a:bodyPr>
              <a:lstStyle/>
              <a:p>
                <a:pPr marL="457200" indent="-457200">
                  <a:buFont typeface="Arial" panose="020B0604020202020204" pitchFamily="34" charset="0"/>
                  <a:buChar char="•"/>
                </a:pPr>
                <a:r>
                  <a:rPr lang="en-US" altLang="ko-KR" sz="2800">
                    <a:latin typeface="Times New Roman" panose="02020603050405020304" pitchFamily="18" charset="0"/>
                    <a:cs typeface="Times New Roman" panose="02020603050405020304" pitchFamily="18" charset="0"/>
                  </a:rPr>
                  <a:t>Proxy task</a:t>
                </a:r>
                <a:endParaRPr lang="ko-KR" altLang="en-US" sz="2800">
                  <a:latin typeface="Times New Roman" panose="02020603050405020304" pitchFamily="18" charset="0"/>
                  <a:cs typeface="Times New Roman" panose="02020603050405020304" pitchFamily="18" charset="0"/>
                </a:endParaRPr>
              </a:p>
            </p:txBody>
          </p:sp>
        </p:grpSp>
        <p:pic>
          <p:nvPicPr>
            <p:cNvPr id="44" name="그림 43">
              <a:extLst>
                <a:ext uri="{FF2B5EF4-FFF2-40B4-BE49-F238E27FC236}">
                  <a16:creationId xmlns:a16="http://schemas.microsoft.com/office/drawing/2014/main" id="{C5EAA71D-A8D7-47CD-8FC1-ABA3F3A0F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229" y="4795891"/>
              <a:ext cx="718766" cy="718766"/>
            </a:xfrm>
            <a:prstGeom prst="rect">
              <a:avLst/>
            </a:prstGeom>
          </p:spPr>
        </p:pic>
      </p:grpSp>
      <p:pic>
        <p:nvPicPr>
          <p:cNvPr id="45" name="그림 44">
            <a:extLst>
              <a:ext uri="{FF2B5EF4-FFF2-40B4-BE49-F238E27FC236}">
                <a16:creationId xmlns:a16="http://schemas.microsoft.com/office/drawing/2014/main" id="{8BD5CDC6-BBE8-4917-AF73-149F8C957DE0}"/>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97440" y="2099810"/>
            <a:ext cx="571349" cy="571349"/>
          </a:xfrm>
          <a:prstGeom prst="rect">
            <a:avLst/>
          </a:prstGeom>
        </p:spPr>
      </p:pic>
      <p:pic>
        <p:nvPicPr>
          <p:cNvPr id="28" name="그림 27">
            <a:extLst>
              <a:ext uri="{FF2B5EF4-FFF2-40B4-BE49-F238E27FC236}">
                <a16:creationId xmlns:a16="http://schemas.microsoft.com/office/drawing/2014/main" id="{6465A89C-E8C0-48B6-8608-120AABC947CE}"/>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36777" y="2099810"/>
            <a:ext cx="571349" cy="571349"/>
          </a:xfrm>
          <a:prstGeom prst="rect">
            <a:avLst/>
          </a:prstGeom>
        </p:spPr>
      </p:pic>
      <p:pic>
        <p:nvPicPr>
          <p:cNvPr id="29" name="그림 28">
            <a:extLst>
              <a:ext uri="{FF2B5EF4-FFF2-40B4-BE49-F238E27FC236}">
                <a16:creationId xmlns:a16="http://schemas.microsoft.com/office/drawing/2014/main" id="{96033DAC-D155-46E8-8D32-B1F9698499F9}"/>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876114" y="2099810"/>
            <a:ext cx="571349" cy="571349"/>
          </a:xfrm>
          <a:prstGeom prst="rect">
            <a:avLst/>
          </a:prstGeom>
        </p:spPr>
      </p:pic>
      <p:pic>
        <p:nvPicPr>
          <p:cNvPr id="34" name="그림 33">
            <a:extLst>
              <a:ext uri="{FF2B5EF4-FFF2-40B4-BE49-F238E27FC236}">
                <a16:creationId xmlns:a16="http://schemas.microsoft.com/office/drawing/2014/main" id="{78B4FC98-B027-46FD-9175-7926D223ADB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615450" y="2099810"/>
            <a:ext cx="571349" cy="571349"/>
          </a:xfrm>
          <a:prstGeom prst="rect">
            <a:avLst/>
          </a:prstGeom>
        </p:spPr>
      </p:pic>
      <p:pic>
        <p:nvPicPr>
          <p:cNvPr id="36" name="그림 35">
            <a:extLst>
              <a:ext uri="{FF2B5EF4-FFF2-40B4-BE49-F238E27FC236}">
                <a16:creationId xmlns:a16="http://schemas.microsoft.com/office/drawing/2014/main" id="{A3B1D680-3604-4588-8162-F85F37CF7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307" y="4905125"/>
            <a:ext cx="646328" cy="646328"/>
          </a:xfrm>
          <a:prstGeom prst="rect">
            <a:avLst/>
          </a:prstGeom>
          <a:ln>
            <a:noFill/>
          </a:ln>
        </p:spPr>
      </p:pic>
      <p:grpSp>
        <p:nvGrpSpPr>
          <p:cNvPr id="6" name="그룹 5">
            <a:extLst>
              <a:ext uri="{FF2B5EF4-FFF2-40B4-BE49-F238E27FC236}">
                <a16:creationId xmlns:a16="http://schemas.microsoft.com/office/drawing/2014/main" id="{2A91B692-DF71-4B63-B10D-8EFB2842F7D8}"/>
              </a:ext>
            </a:extLst>
          </p:cNvPr>
          <p:cNvGrpSpPr/>
          <p:nvPr/>
        </p:nvGrpSpPr>
        <p:grpSpPr>
          <a:xfrm>
            <a:off x="8684026" y="1965091"/>
            <a:ext cx="2545228" cy="4458786"/>
            <a:chOff x="8684026" y="1965091"/>
            <a:chExt cx="2545228" cy="4458786"/>
          </a:xfrm>
        </p:grpSpPr>
        <p:grpSp>
          <p:nvGrpSpPr>
            <p:cNvPr id="38" name="그룹 37">
              <a:extLst>
                <a:ext uri="{FF2B5EF4-FFF2-40B4-BE49-F238E27FC236}">
                  <a16:creationId xmlns:a16="http://schemas.microsoft.com/office/drawing/2014/main" id="{79D7A963-1103-4ED3-92F9-937661A44365}"/>
                </a:ext>
              </a:extLst>
            </p:cNvPr>
            <p:cNvGrpSpPr/>
            <p:nvPr/>
          </p:nvGrpSpPr>
          <p:grpSpPr>
            <a:xfrm>
              <a:off x="8684026" y="2674183"/>
              <a:ext cx="2545228" cy="3749694"/>
              <a:chOff x="551229" y="2674183"/>
              <a:chExt cx="2545228" cy="3749694"/>
            </a:xfrm>
          </p:grpSpPr>
          <p:grpSp>
            <p:nvGrpSpPr>
              <p:cNvPr id="39" name="그룹 38">
                <a:extLst>
                  <a:ext uri="{FF2B5EF4-FFF2-40B4-BE49-F238E27FC236}">
                    <a16:creationId xmlns:a16="http://schemas.microsoft.com/office/drawing/2014/main" id="{125DD166-D086-4462-B0AD-9FBDD7532A67}"/>
                  </a:ext>
                </a:extLst>
              </p:cNvPr>
              <p:cNvGrpSpPr/>
              <p:nvPr/>
            </p:nvGrpSpPr>
            <p:grpSpPr>
              <a:xfrm>
                <a:off x="623875" y="2674183"/>
                <a:ext cx="2472582" cy="3749694"/>
                <a:chOff x="623875" y="2674183"/>
                <a:chExt cx="2472582" cy="3749694"/>
              </a:xfrm>
            </p:grpSpPr>
            <p:grpSp>
              <p:nvGrpSpPr>
                <p:cNvPr id="46" name="그룹 45">
                  <a:extLst>
                    <a:ext uri="{FF2B5EF4-FFF2-40B4-BE49-F238E27FC236}">
                      <a16:creationId xmlns:a16="http://schemas.microsoft.com/office/drawing/2014/main" id="{5A8E3F00-8BA7-486E-AD2E-2B146139B3AA}"/>
                    </a:ext>
                  </a:extLst>
                </p:cNvPr>
                <p:cNvGrpSpPr/>
                <p:nvPr/>
              </p:nvGrpSpPr>
              <p:grpSpPr>
                <a:xfrm>
                  <a:off x="623875" y="2674183"/>
                  <a:ext cx="2472582" cy="2778462"/>
                  <a:chOff x="725480" y="2905316"/>
                  <a:chExt cx="2472582" cy="2778462"/>
                </a:xfrm>
              </p:grpSpPr>
              <p:sp>
                <p:nvSpPr>
                  <p:cNvPr id="48" name="구름 47">
                    <a:extLst>
                      <a:ext uri="{FF2B5EF4-FFF2-40B4-BE49-F238E27FC236}">
                        <a16:creationId xmlns:a16="http://schemas.microsoft.com/office/drawing/2014/main" id="{9B5B01DB-259A-4142-A87F-A27A2A5528CB}"/>
                      </a:ext>
                    </a:extLst>
                  </p:cNvPr>
                  <p:cNvSpPr/>
                  <p:nvPr/>
                </p:nvSpPr>
                <p:spPr>
                  <a:xfrm>
                    <a:off x="725480" y="3337665"/>
                    <a:ext cx="2346333" cy="1352029"/>
                  </a:xfrm>
                  <a:prstGeom prst="cloud">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TextBox 48">
                    <a:extLst>
                      <a:ext uri="{FF2B5EF4-FFF2-40B4-BE49-F238E27FC236}">
                        <a16:creationId xmlns:a16="http://schemas.microsoft.com/office/drawing/2014/main" id="{E61E8CFA-0CA1-4E7C-BC0A-15F19FA76F50}"/>
                      </a:ext>
                    </a:extLst>
                  </p:cNvPr>
                  <p:cNvSpPr txBox="1"/>
                  <p:nvPr/>
                </p:nvSpPr>
                <p:spPr>
                  <a:xfrm>
                    <a:off x="725480" y="3690513"/>
                    <a:ext cx="2346333" cy="646331"/>
                  </a:xfrm>
                  <a:prstGeom prst="rect">
                    <a:avLst/>
                  </a:prstGeom>
                  <a:noFill/>
                  <a:ln>
                    <a:noFill/>
                  </a:ln>
                </p:spPr>
                <p:txBody>
                  <a:bodyPr wrap="square" rtlCol="0">
                    <a:spAutoFit/>
                  </a:bodyPr>
                  <a:lstStyle/>
                  <a:p>
                    <a:pPr algn="ctr"/>
                    <a:r>
                      <a:rPr lang="en-US" altLang="ko-KR" sz="3600" b="1">
                        <a:latin typeface="Calibri" panose="020F0502020204030204" pitchFamily="34" charset="0"/>
                        <a:cs typeface="Calibri" panose="020F0502020204030204" pitchFamily="34" charset="0"/>
                      </a:rPr>
                      <a:t>Model</a:t>
                    </a:r>
                    <a:endParaRPr lang="ko-KR" altLang="en-US" sz="3600" b="1">
                      <a:latin typeface="Calibri" panose="020F0502020204030204" pitchFamily="34" charset="0"/>
                      <a:cs typeface="Calibri" panose="020F0502020204030204" pitchFamily="34" charset="0"/>
                    </a:endParaRPr>
                  </a:p>
                </p:txBody>
              </p:sp>
              <p:cxnSp>
                <p:nvCxnSpPr>
                  <p:cNvPr id="50" name="직선 화살표 연결선 49">
                    <a:extLst>
                      <a:ext uri="{FF2B5EF4-FFF2-40B4-BE49-F238E27FC236}">
                        <a16:creationId xmlns:a16="http://schemas.microsoft.com/office/drawing/2014/main" id="{4F26634E-3D66-4135-A88C-8A1051519C66}"/>
                      </a:ext>
                    </a:extLst>
                  </p:cNvPr>
                  <p:cNvCxnSpPr>
                    <a:cxnSpLocks/>
                  </p:cNvCxnSpPr>
                  <p:nvPr/>
                </p:nvCxnSpPr>
                <p:spPr>
                  <a:xfrm flipV="1">
                    <a:off x="1114425" y="4656620"/>
                    <a:ext cx="257175" cy="3261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 name="그림 50">
                    <a:extLst>
                      <a:ext uri="{FF2B5EF4-FFF2-40B4-BE49-F238E27FC236}">
                        <a16:creationId xmlns:a16="http://schemas.microsoft.com/office/drawing/2014/main" id="{58C7EFFB-E10E-4C29-A6A8-4621741CA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734" y="5037450"/>
                    <a:ext cx="646328" cy="646328"/>
                  </a:xfrm>
                  <a:prstGeom prst="rect">
                    <a:avLst/>
                  </a:prstGeom>
                  <a:ln>
                    <a:noFill/>
                  </a:ln>
                </p:spPr>
              </p:pic>
              <p:cxnSp>
                <p:nvCxnSpPr>
                  <p:cNvPr id="52" name="직선 화살표 연결선 51">
                    <a:extLst>
                      <a:ext uri="{FF2B5EF4-FFF2-40B4-BE49-F238E27FC236}">
                        <a16:creationId xmlns:a16="http://schemas.microsoft.com/office/drawing/2014/main" id="{56AB24A7-8AD4-4305-A891-88BC9E8A69AE}"/>
                      </a:ext>
                    </a:extLst>
                  </p:cNvPr>
                  <p:cNvCxnSpPr>
                    <a:cxnSpLocks/>
                  </p:cNvCxnSpPr>
                  <p:nvPr/>
                </p:nvCxnSpPr>
                <p:spPr>
                  <a:xfrm flipH="1" flipV="1">
                    <a:off x="2551734" y="4647148"/>
                    <a:ext cx="257175" cy="3261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직선 화살표 연결선 52">
                    <a:extLst>
                      <a:ext uri="{FF2B5EF4-FFF2-40B4-BE49-F238E27FC236}">
                        <a16:creationId xmlns:a16="http://schemas.microsoft.com/office/drawing/2014/main" id="{271E8C77-885E-4758-9A7A-06AB6B9C72D5}"/>
                      </a:ext>
                    </a:extLst>
                  </p:cNvPr>
                  <p:cNvCxnSpPr>
                    <a:cxnSpLocks/>
                  </p:cNvCxnSpPr>
                  <p:nvPr/>
                </p:nvCxnSpPr>
                <p:spPr>
                  <a:xfrm flipH="1" flipV="1">
                    <a:off x="1912933" y="2905316"/>
                    <a:ext cx="1" cy="3904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B33FE0F8-7FA5-41D4-B6BF-3C87113706C3}"/>
                    </a:ext>
                  </a:extLst>
                </p:cNvPr>
                <p:cNvSpPr txBox="1"/>
                <p:nvPr/>
              </p:nvSpPr>
              <p:spPr>
                <a:xfrm>
                  <a:off x="682617" y="5900657"/>
                  <a:ext cx="2346333" cy="523220"/>
                </a:xfrm>
                <a:prstGeom prst="rect">
                  <a:avLst/>
                </a:prstGeom>
                <a:noFill/>
                <a:ln>
                  <a:noFill/>
                </a:ln>
              </p:spPr>
              <p:txBody>
                <a:bodyPr wrap="square" rtlCol="0">
                  <a:spAutoFit/>
                </a:bodyPr>
                <a:lstStyle/>
                <a:p>
                  <a:pPr marL="457200" indent="-457200">
                    <a:buFont typeface="Arial" panose="020B0604020202020204" pitchFamily="34" charset="0"/>
                    <a:buChar char="•"/>
                  </a:pPr>
                  <a:r>
                    <a:rPr lang="en-US" altLang="ko-KR" sz="2800">
                      <a:latin typeface="Times New Roman" panose="02020603050405020304" pitchFamily="18" charset="0"/>
                      <a:cs typeface="Times New Roman" panose="02020603050405020304" pitchFamily="18" charset="0"/>
                    </a:rPr>
                    <a:t>Real task</a:t>
                  </a:r>
                  <a:endParaRPr lang="ko-KR" altLang="en-US" sz="2800">
                    <a:latin typeface="Times New Roman" panose="02020603050405020304" pitchFamily="18" charset="0"/>
                    <a:cs typeface="Times New Roman" panose="02020603050405020304" pitchFamily="18" charset="0"/>
                  </a:endParaRPr>
                </a:p>
              </p:txBody>
            </p:sp>
          </p:grpSp>
          <p:pic>
            <p:nvPicPr>
              <p:cNvPr id="43" name="그림 42">
                <a:extLst>
                  <a:ext uri="{FF2B5EF4-FFF2-40B4-BE49-F238E27FC236}">
                    <a16:creationId xmlns:a16="http://schemas.microsoft.com/office/drawing/2014/main" id="{39074D54-18CD-4F11-B9A7-1D4D558A9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229" y="4795891"/>
                <a:ext cx="718766" cy="718766"/>
              </a:xfrm>
              <a:prstGeom prst="rect">
                <a:avLst/>
              </a:prstGeom>
            </p:spPr>
          </p:pic>
        </p:grpSp>
        <p:pic>
          <p:nvPicPr>
            <p:cNvPr id="55" name="그림 54">
              <a:extLst>
                <a:ext uri="{FF2B5EF4-FFF2-40B4-BE49-F238E27FC236}">
                  <a16:creationId xmlns:a16="http://schemas.microsoft.com/office/drawing/2014/main" id="{6D79AAF0-AC6C-46B6-AA36-0BEA042C4328}"/>
                </a:ext>
              </a:extLst>
            </p:cNvPr>
            <p:cNvPicPr>
              <a:picLocks/>
            </p:cNvPicPr>
            <p:nvPr/>
          </p:nvPicPr>
          <p:blipFill>
            <a:blip r:embed="rId5"/>
            <a:stretch>
              <a:fillRect/>
            </a:stretch>
          </p:blipFill>
          <p:spPr>
            <a:xfrm>
              <a:off x="9647683" y="1965091"/>
              <a:ext cx="610566" cy="610566"/>
            </a:xfrm>
            <a:prstGeom prst="rect">
              <a:avLst/>
            </a:prstGeom>
          </p:spPr>
        </p:pic>
      </p:grpSp>
    </p:spTree>
    <p:extLst>
      <p:ext uri="{BB962C8B-B14F-4D97-AF65-F5344CB8AC3E}">
        <p14:creationId xmlns:p14="http://schemas.microsoft.com/office/powerpoint/2010/main" val="22193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9">
                                            <p:txEl>
                                              <p:pRg st="0" end="0"/>
                                            </p:txEl>
                                          </p:spTgt>
                                        </p:tgtEl>
                                        <p:attrNameLst>
                                          <p:attrName>style.color</p:attrName>
                                        </p:attrNameLst>
                                      </p:cBhvr>
                                      <p:to>
                                        <a:srgbClr val="000000"/>
                                      </p:to>
                                    </p:animClr>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b="1" dirty="0"/>
              <a:t>Result 3. Sound Localization</a:t>
            </a:r>
            <a:endParaRPr lang="ko-KR" altLang="en-US" b="1"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a16="http://schemas.microsoft.com/office/drawing/2014/main" id="{E05651A6-8BE0-4D55-A34C-65C068AADA5A}"/>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760773" y="2169000"/>
            <a:ext cx="2520000" cy="2520000"/>
          </a:xfrm>
          <a:prstGeom prst="rect">
            <a:avLst/>
          </a:prstGeom>
        </p:spPr>
      </p:pic>
      <p:graphicFrame>
        <p:nvGraphicFramePr>
          <p:cNvPr id="6" name="표 5">
            <a:extLst>
              <a:ext uri="{FF2B5EF4-FFF2-40B4-BE49-F238E27FC236}">
                <a16:creationId xmlns:a16="http://schemas.microsoft.com/office/drawing/2014/main" id="{0E1535FE-3CFD-4DB6-A8EC-3A7A26E1AF81}"/>
              </a:ext>
            </a:extLst>
          </p:cNvPr>
          <p:cNvGraphicFramePr>
            <a:graphicFrameLocks noGrp="1"/>
          </p:cNvGraphicFramePr>
          <p:nvPr/>
        </p:nvGraphicFramePr>
        <p:xfrm>
          <a:off x="4340942" y="2180810"/>
          <a:ext cx="2520000" cy="25603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957266524"/>
                    </a:ext>
                  </a:extLst>
                </a:gridCol>
                <a:gridCol w="360000">
                  <a:extLst>
                    <a:ext uri="{9D8B030D-6E8A-4147-A177-3AD203B41FA5}">
                      <a16:colId xmlns:a16="http://schemas.microsoft.com/office/drawing/2014/main" val="3207412003"/>
                    </a:ext>
                  </a:extLst>
                </a:gridCol>
                <a:gridCol w="360000">
                  <a:extLst>
                    <a:ext uri="{9D8B030D-6E8A-4147-A177-3AD203B41FA5}">
                      <a16:colId xmlns:a16="http://schemas.microsoft.com/office/drawing/2014/main" val="1452918212"/>
                    </a:ext>
                  </a:extLst>
                </a:gridCol>
                <a:gridCol w="360000">
                  <a:extLst>
                    <a:ext uri="{9D8B030D-6E8A-4147-A177-3AD203B41FA5}">
                      <a16:colId xmlns:a16="http://schemas.microsoft.com/office/drawing/2014/main" val="1064106640"/>
                    </a:ext>
                  </a:extLst>
                </a:gridCol>
                <a:gridCol w="360000">
                  <a:extLst>
                    <a:ext uri="{9D8B030D-6E8A-4147-A177-3AD203B41FA5}">
                      <a16:colId xmlns:a16="http://schemas.microsoft.com/office/drawing/2014/main" val="936117192"/>
                    </a:ext>
                  </a:extLst>
                </a:gridCol>
                <a:gridCol w="360000">
                  <a:extLst>
                    <a:ext uri="{9D8B030D-6E8A-4147-A177-3AD203B41FA5}">
                      <a16:colId xmlns:a16="http://schemas.microsoft.com/office/drawing/2014/main" val="928714206"/>
                    </a:ext>
                  </a:extLst>
                </a:gridCol>
                <a:gridCol w="360000">
                  <a:extLst>
                    <a:ext uri="{9D8B030D-6E8A-4147-A177-3AD203B41FA5}">
                      <a16:colId xmlns:a16="http://schemas.microsoft.com/office/drawing/2014/main" val="4024677371"/>
                    </a:ext>
                  </a:extLst>
                </a:gridCol>
              </a:tblGrid>
              <a:tr h="341179">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2021108166"/>
                  </a:ext>
                </a:extLst>
              </a:tr>
              <a:tr h="341179">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976485728"/>
                  </a:ext>
                </a:extLst>
              </a:tr>
              <a:tr h="341179">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168240332"/>
                  </a:ext>
                </a:extLst>
              </a:tr>
              <a:tr h="341179">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634829878"/>
                  </a:ext>
                </a:extLst>
              </a:tr>
              <a:tr h="341179">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2098901357"/>
                  </a:ext>
                </a:extLst>
              </a:tr>
              <a:tr h="341179">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0000"/>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0000"/>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2300557980"/>
                  </a:ext>
                </a:extLst>
              </a:tr>
              <a:tr h="341179">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solidFill>
                  </a:tcPr>
                </a:tc>
                <a:extLst>
                  <a:ext uri="{0D108BD9-81ED-4DB2-BD59-A6C34878D82A}">
                    <a16:rowId xmlns:a16="http://schemas.microsoft.com/office/drawing/2014/main" val="2305276723"/>
                  </a:ext>
                </a:extLst>
              </a:tr>
            </a:tbl>
          </a:graphicData>
        </a:graphic>
      </p:graphicFrame>
      <p:sp>
        <p:nvSpPr>
          <p:cNvPr id="10" name="TextBox 9">
            <a:extLst>
              <a:ext uri="{FF2B5EF4-FFF2-40B4-BE49-F238E27FC236}">
                <a16:creationId xmlns:a16="http://schemas.microsoft.com/office/drawing/2014/main" id="{9430A443-23B8-4481-BCE3-6A61C1960D11}"/>
              </a:ext>
            </a:extLst>
          </p:cNvPr>
          <p:cNvSpPr txBox="1"/>
          <p:nvPr/>
        </p:nvSpPr>
        <p:spPr>
          <a:xfrm>
            <a:off x="760774" y="5191432"/>
            <a:ext cx="2520000" cy="830997"/>
          </a:xfrm>
          <a:prstGeom prst="rect">
            <a:avLst/>
          </a:prstGeom>
          <a:noFill/>
        </p:spPr>
        <p:txBody>
          <a:bodyPr wrap="square" rtlCol="0">
            <a:spAutoFit/>
          </a:bodyPr>
          <a:lstStyle/>
          <a:p>
            <a:pPr algn="ctr"/>
            <a:r>
              <a:rPr lang="en-US" altLang="ko-KR" sz="2400">
                <a:latin typeface="Times New Roman" panose="02020603050405020304" pitchFamily="18" charset="0"/>
                <a:cs typeface="Times New Roman" panose="02020603050405020304" pitchFamily="18" charset="0"/>
              </a:rPr>
              <a:t>Input Image</a:t>
            </a:r>
          </a:p>
          <a:p>
            <a:pPr algn="ctr"/>
            <a:r>
              <a:rPr lang="en-US" altLang="ko-KR" sz="2400">
                <a:latin typeface="Times New Roman" panose="02020603050405020304" pitchFamily="18" charset="0"/>
                <a:cs typeface="Times New Roman" panose="02020603050405020304" pitchFamily="18" charset="0"/>
              </a:rPr>
              <a:t>(224, 224, 3)</a:t>
            </a:r>
            <a:endParaRPr lang="ko-KR" altLang="en-US" sz="24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1BDC2AF-0268-479B-A5DD-9CDB55AAF52B}"/>
              </a:ext>
            </a:extLst>
          </p:cNvPr>
          <p:cNvSpPr txBox="1"/>
          <p:nvPr/>
        </p:nvSpPr>
        <p:spPr>
          <a:xfrm>
            <a:off x="4154129" y="5191431"/>
            <a:ext cx="2893626" cy="830997"/>
          </a:xfrm>
          <a:prstGeom prst="rect">
            <a:avLst/>
          </a:prstGeom>
          <a:noFill/>
        </p:spPr>
        <p:txBody>
          <a:bodyPr wrap="square" rtlCol="0">
            <a:spAutoFit/>
          </a:bodyPr>
          <a:lstStyle/>
          <a:p>
            <a:pPr algn="ctr"/>
            <a:r>
              <a:rPr lang="en-US" altLang="ko-KR" sz="2400" dirty="0">
                <a:latin typeface="Times New Roman" panose="02020603050405020304" pitchFamily="18" charset="0"/>
                <a:cs typeface="Times New Roman" panose="02020603050405020304" pitchFamily="18" charset="0"/>
              </a:rPr>
              <a:t>Scaled Attention Map</a:t>
            </a:r>
          </a:p>
          <a:p>
            <a:pPr algn="ctr"/>
            <a:r>
              <a:rPr lang="en-US" altLang="ko-KR" sz="2400" dirty="0">
                <a:latin typeface="Times New Roman" panose="02020603050405020304" pitchFamily="18" charset="0"/>
                <a:cs typeface="Times New Roman" panose="02020603050405020304" pitchFamily="18" charset="0"/>
              </a:rPr>
              <a:t>(14, 14) to (224, 224)</a:t>
            </a:r>
            <a:endParaRPr lang="ko-KR" altLang="en-US" sz="2400" dirty="0">
              <a:latin typeface="Times New Roman" panose="02020603050405020304" pitchFamily="18" charset="0"/>
              <a:cs typeface="Times New Roman" panose="02020603050405020304" pitchFamily="18" charset="0"/>
            </a:endParaRPr>
          </a:p>
        </p:txBody>
      </p:sp>
      <p:pic>
        <p:nvPicPr>
          <p:cNvPr id="14" name="그림 13">
            <a:extLst>
              <a:ext uri="{FF2B5EF4-FFF2-40B4-BE49-F238E27FC236}">
                <a16:creationId xmlns:a16="http://schemas.microsoft.com/office/drawing/2014/main" id="{889BC043-6FB0-4B2F-BA15-DC09938534E9}"/>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8260176" y="2169000"/>
            <a:ext cx="2520000" cy="2520000"/>
          </a:xfrm>
          <a:prstGeom prst="rect">
            <a:avLst/>
          </a:prstGeom>
        </p:spPr>
      </p:pic>
      <p:graphicFrame>
        <p:nvGraphicFramePr>
          <p:cNvPr id="15" name="표 14">
            <a:extLst>
              <a:ext uri="{FF2B5EF4-FFF2-40B4-BE49-F238E27FC236}">
                <a16:creationId xmlns:a16="http://schemas.microsoft.com/office/drawing/2014/main" id="{BB092242-4286-4D86-92CC-1CF16560BB1B}"/>
              </a:ext>
            </a:extLst>
          </p:cNvPr>
          <p:cNvGraphicFramePr>
            <a:graphicFrameLocks noGrp="1"/>
          </p:cNvGraphicFramePr>
          <p:nvPr/>
        </p:nvGraphicFramePr>
        <p:xfrm>
          <a:off x="8260176" y="2148840"/>
          <a:ext cx="2520000" cy="25603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957266524"/>
                    </a:ext>
                  </a:extLst>
                </a:gridCol>
                <a:gridCol w="360000">
                  <a:extLst>
                    <a:ext uri="{9D8B030D-6E8A-4147-A177-3AD203B41FA5}">
                      <a16:colId xmlns:a16="http://schemas.microsoft.com/office/drawing/2014/main" val="3207412003"/>
                    </a:ext>
                  </a:extLst>
                </a:gridCol>
                <a:gridCol w="360000">
                  <a:extLst>
                    <a:ext uri="{9D8B030D-6E8A-4147-A177-3AD203B41FA5}">
                      <a16:colId xmlns:a16="http://schemas.microsoft.com/office/drawing/2014/main" val="1452918212"/>
                    </a:ext>
                  </a:extLst>
                </a:gridCol>
                <a:gridCol w="360000">
                  <a:extLst>
                    <a:ext uri="{9D8B030D-6E8A-4147-A177-3AD203B41FA5}">
                      <a16:colId xmlns:a16="http://schemas.microsoft.com/office/drawing/2014/main" val="1064106640"/>
                    </a:ext>
                  </a:extLst>
                </a:gridCol>
                <a:gridCol w="360000">
                  <a:extLst>
                    <a:ext uri="{9D8B030D-6E8A-4147-A177-3AD203B41FA5}">
                      <a16:colId xmlns:a16="http://schemas.microsoft.com/office/drawing/2014/main" val="936117192"/>
                    </a:ext>
                  </a:extLst>
                </a:gridCol>
                <a:gridCol w="360000">
                  <a:extLst>
                    <a:ext uri="{9D8B030D-6E8A-4147-A177-3AD203B41FA5}">
                      <a16:colId xmlns:a16="http://schemas.microsoft.com/office/drawing/2014/main" val="928714206"/>
                    </a:ext>
                  </a:extLst>
                </a:gridCol>
                <a:gridCol w="360000">
                  <a:extLst>
                    <a:ext uri="{9D8B030D-6E8A-4147-A177-3AD203B41FA5}">
                      <a16:colId xmlns:a16="http://schemas.microsoft.com/office/drawing/2014/main" val="4024677371"/>
                    </a:ext>
                  </a:extLst>
                </a:gridCol>
              </a:tblGrid>
              <a:tr h="341179">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extLst>
                  <a:ext uri="{0D108BD9-81ED-4DB2-BD59-A6C34878D82A}">
                    <a16:rowId xmlns:a16="http://schemas.microsoft.com/office/drawing/2014/main" val="2021108166"/>
                  </a:ext>
                </a:extLst>
              </a:tr>
              <a:tr h="341179">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extLst>
                  <a:ext uri="{0D108BD9-81ED-4DB2-BD59-A6C34878D82A}">
                    <a16:rowId xmlns:a16="http://schemas.microsoft.com/office/drawing/2014/main" val="976485728"/>
                  </a:ext>
                </a:extLst>
              </a:tr>
              <a:tr h="341179">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alpha val="50000"/>
                      </a:srgb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alpha val="50000"/>
                      </a:srgb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extLst>
                  <a:ext uri="{0D108BD9-81ED-4DB2-BD59-A6C34878D82A}">
                    <a16:rowId xmlns:a16="http://schemas.microsoft.com/office/drawing/2014/main" val="3168240332"/>
                  </a:ext>
                </a:extLst>
              </a:tr>
              <a:tr h="341179">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alpha val="50000"/>
                      </a:srgb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alpha val="50000"/>
                      </a:srgb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extLst>
                  <a:ext uri="{0D108BD9-81ED-4DB2-BD59-A6C34878D82A}">
                    <a16:rowId xmlns:a16="http://schemas.microsoft.com/office/drawing/2014/main" val="634829878"/>
                  </a:ext>
                </a:extLst>
              </a:tr>
              <a:tr h="341179">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alpha val="50000"/>
                      </a:srgb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extLst>
                  <a:ext uri="{0D108BD9-81ED-4DB2-BD59-A6C34878D82A}">
                    <a16:rowId xmlns:a16="http://schemas.microsoft.com/office/drawing/2014/main" val="2098901357"/>
                  </a:ext>
                </a:extLst>
              </a:tr>
              <a:tr h="341179">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0000">
                        <a:alpha val="50000"/>
                      </a:srgb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0000">
                        <a:alpha val="50000"/>
                      </a:srgb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extLst>
                  <a:ext uri="{0D108BD9-81ED-4DB2-BD59-A6C34878D82A}">
                    <a16:rowId xmlns:a16="http://schemas.microsoft.com/office/drawing/2014/main" val="2300557980"/>
                  </a:ext>
                </a:extLst>
              </a:tr>
              <a:tr h="341179">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tx1">
                        <a:alpha val="50000"/>
                      </a:schemeClr>
                    </a:solidFill>
                  </a:tcPr>
                </a:tc>
                <a:tc>
                  <a:txBody>
                    <a:bodyPr/>
                    <a:lstStyle/>
                    <a:p>
                      <a:pPr latinLnBrk="1"/>
                      <a:endParaRPr lang="ko-KR" altLang="en-US"/>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00">
                        <a:alpha val="50000"/>
                      </a:srgbClr>
                    </a:solidFill>
                  </a:tcPr>
                </a:tc>
                <a:extLst>
                  <a:ext uri="{0D108BD9-81ED-4DB2-BD59-A6C34878D82A}">
                    <a16:rowId xmlns:a16="http://schemas.microsoft.com/office/drawing/2014/main" val="2305276723"/>
                  </a:ext>
                </a:extLst>
              </a:tr>
            </a:tbl>
          </a:graphicData>
        </a:graphic>
      </p:graphicFrame>
      <p:sp>
        <p:nvSpPr>
          <p:cNvPr id="11" name="화살표: 오른쪽 10">
            <a:extLst>
              <a:ext uri="{FF2B5EF4-FFF2-40B4-BE49-F238E27FC236}">
                <a16:creationId xmlns:a16="http://schemas.microsoft.com/office/drawing/2014/main" id="{6B10F044-D117-45F7-9031-470BF88A49C3}"/>
              </a:ext>
            </a:extLst>
          </p:cNvPr>
          <p:cNvSpPr/>
          <p:nvPr/>
        </p:nvSpPr>
        <p:spPr>
          <a:xfrm>
            <a:off x="7123881" y="3210252"/>
            <a:ext cx="873356" cy="501435"/>
          </a:xfrm>
          <a:prstGeom prst="rightArrow">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십자형 11">
            <a:extLst>
              <a:ext uri="{FF2B5EF4-FFF2-40B4-BE49-F238E27FC236}">
                <a16:creationId xmlns:a16="http://schemas.microsoft.com/office/drawing/2014/main" id="{221437D9-82A5-43F3-A5E6-74EC73B21E50}"/>
              </a:ext>
            </a:extLst>
          </p:cNvPr>
          <p:cNvSpPr/>
          <p:nvPr/>
        </p:nvSpPr>
        <p:spPr>
          <a:xfrm>
            <a:off x="3412243" y="3045471"/>
            <a:ext cx="797229" cy="830996"/>
          </a:xfrm>
          <a:prstGeom prst="plus">
            <a:avLst>
              <a:gd name="adj" fmla="val 39706"/>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TextBox 17">
            <a:extLst>
              <a:ext uri="{FF2B5EF4-FFF2-40B4-BE49-F238E27FC236}">
                <a16:creationId xmlns:a16="http://schemas.microsoft.com/office/drawing/2014/main" id="{0EF4ECBC-38B7-4498-A255-0BC7F7AB15F2}"/>
              </a:ext>
            </a:extLst>
          </p:cNvPr>
          <p:cNvSpPr txBox="1"/>
          <p:nvPr/>
        </p:nvSpPr>
        <p:spPr>
          <a:xfrm>
            <a:off x="8073363" y="5191430"/>
            <a:ext cx="2893626" cy="830997"/>
          </a:xfrm>
          <a:prstGeom prst="rect">
            <a:avLst/>
          </a:prstGeom>
          <a:noFill/>
        </p:spPr>
        <p:txBody>
          <a:bodyPr wrap="square" rtlCol="0">
            <a:spAutoFit/>
          </a:bodyPr>
          <a:lstStyle/>
          <a:p>
            <a:pPr algn="ctr"/>
            <a:r>
              <a:rPr lang="en-US" altLang="ko-KR" sz="2400" dirty="0">
                <a:latin typeface="Times New Roman" panose="02020603050405020304" pitchFamily="18" charset="0"/>
                <a:cs typeface="Times New Roman" panose="02020603050405020304" pitchFamily="18" charset="0"/>
              </a:rPr>
              <a:t>Results</a:t>
            </a:r>
          </a:p>
          <a:p>
            <a:pPr algn="ctr"/>
            <a:r>
              <a:rPr lang="en-US" altLang="ko-KR" sz="2400" dirty="0">
                <a:latin typeface="Times New Roman" panose="02020603050405020304" pitchFamily="18" charset="0"/>
                <a:cs typeface="Times New Roman" panose="02020603050405020304" pitchFamily="18" charset="0"/>
              </a:rPr>
              <a:t>(224, 224, 3)</a:t>
            </a:r>
            <a:endParaRPr lang="ko-KR"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3694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b="1" dirty="0"/>
              <a:t>Result 3. Sound Localization</a:t>
            </a:r>
            <a:endParaRPr lang="ko-KR" altLang="en-US" b="1"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C0D7154-163F-4807-BBB8-C1729CAE398A}"/>
              </a:ext>
            </a:extLst>
          </p:cNvPr>
          <p:cNvSpPr txBox="1"/>
          <p:nvPr/>
        </p:nvSpPr>
        <p:spPr>
          <a:xfrm>
            <a:off x="1802432" y="6188139"/>
            <a:ext cx="8977744" cy="461665"/>
          </a:xfrm>
          <a:prstGeom prst="rect">
            <a:avLst/>
          </a:prstGeom>
          <a:noFill/>
        </p:spPr>
        <p:txBody>
          <a:bodyPr wrap="square" rtlCol="0">
            <a:spAutoFit/>
          </a:bodyPr>
          <a:lstStyle/>
          <a:p>
            <a:r>
              <a:rPr lang="en-US" altLang="ko-KR" sz="2400" b="1" i="1" dirty="0">
                <a:latin typeface="Times New Roman" panose="02020603050405020304" pitchFamily="18" charset="0"/>
                <a:cs typeface="Times New Roman" panose="02020603050405020304" pitchFamily="18" charset="0"/>
              </a:rPr>
              <a:t>Figure: </a:t>
            </a:r>
            <a:r>
              <a:rPr lang="en-US" altLang="ko-KR" sz="2400" i="1" dirty="0">
                <a:latin typeface="Times New Roman" panose="02020603050405020304" pitchFamily="18" charset="0"/>
                <a:cs typeface="Times New Roman" panose="02020603050405020304" pitchFamily="18" charset="0"/>
              </a:rPr>
              <a:t>Qualitative results of sound localization on different datasets</a:t>
            </a:r>
          </a:p>
        </p:txBody>
      </p:sp>
      <p:pic>
        <p:nvPicPr>
          <p:cNvPr id="3" name="그림 2">
            <a:extLst>
              <a:ext uri="{FF2B5EF4-FFF2-40B4-BE49-F238E27FC236}">
                <a16:creationId xmlns:a16="http://schemas.microsoft.com/office/drawing/2014/main" id="{A410EA0D-4A2A-448C-AC58-F736D2E0D711}"/>
              </a:ext>
            </a:extLst>
          </p:cNvPr>
          <p:cNvPicPr>
            <a:picLocks noChangeAspect="1"/>
          </p:cNvPicPr>
          <p:nvPr/>
        </p:nvPicPr>
        <p:blipFill>
          <a:blip r:embed="rId3"/>
          <a:stretch>
            <a:fillRect/>
          </a:stretch>
        </p:blipFill>
        <p:spPr>
          <a:xfrm>
            <a:off x="517236" y="1300711"/>
            <a:ext cx="10926608" cy="4814086"/>
          </a:xfrm>
          <a:prstGeom prst="rect">
            <a:avLst/>
          </a:prstGeom>
        </p:spPr>
      </p:pic>
    </p:spTree>
    <p:extLst>
      <p:ext uri="{BB962C8B-B14F-4D97-AF65-F5344CB8AC3E}">
        <p14:creationId xmlns:p14="http://schemas.microsoft.com/office/powerpoint/2010/main" val="2126017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92237B4-159A-4072-A98F-2267A0ACF5EA}"/>
              </a:ext>
            </a:extLst>
          </p:cNvPr>
          <p:cNvSpPr>
            <a:spLocks noGrp="1"/>
          </p:cNvSpPr>
          <p:nvPr>
            <p:ph type="sldNum" sz="quarter" idx="12"/>
          </p:nvPr>
        </p:nvSpPr>
        <p:spPr/>
        <p:txBody>
          <a:bodyPr/>
          <a:lstStyle/>
          <a:p>
            <a:fld id="{CA1AAB14-659C-495B-B4B2-DD9A364F6C9D}" type="slidenum">
              <a:rPr lang="ko-KR" altLang="en-US" smtClean="0"/>
              <a:t>49</a:t>
            </a:fld>
            <a:endParaRPr lang="ko-KR" altLang="en-US"/>
          </a:p>
        </p:txBody>
      </p:sp>
      <p:pic>
        <p:nvPicPr>
          <p:cNvPr id="6" name="그림 5">
            <a:extLst>
              <a:ext uri="{FF2B5EF4-FFF2-40B4-BE49-F238E27FC236}">
                <a16:creationId xmlns:a16="http://schemas.microsoft.com/office/drawing/2014/main" id="{E5C505A6-2BD6-4842-B084-BBB7A4AB3A3D}"/>
              </a:ext>
            </a:extLst>
          </p:cNvPr>
          <p:cNvPicPr>
            <a:picLocks noChangeAspect="1"/>
          </p:cNvPicPr>
          <p:nvPr/>
        </p:nvPicPr>
        <p:blipFill rotWithShape="1">
          <a:blip r:embed="rId3">
            <a:extLst>
              <a:ext uri="{28A0092B-C50C-407E-A947-70E740481C1C}">
                <a14:useLocalDpi xmlns:a14="http://schemas.microsoft.com/office/drawing/2010/main" val="0"/>
              </a:ext>
            </a:extLst>
          </a:blip>
          <a:srcRect l="10322" t="16261" r="9770" b="9195"/>
          <a:stretch/>
        </p:blipFill>
        <p:spPr>
          <a:xfrm>
            <a:off x="1503252" y="1391768"/>
            <a:ext cx="8986319" cy="5239429"/>
          </a:xfrm>
          <a:prstGeom prst="rect">
            <a:avLst/>
          </a:prstGeom>
        </p:spPr>
      </p:pic>
      <p:sp>
        <p:nvSpPr>
          <p:cNvPr id="7" name="제목 1">
            <a:extLst>
              <a:ext uri="{FF2B5EF4-FFF2-40B4-BE49-F238E27FC236}">
                <a16:creationId xmlns:a16="http://schemas.microsoft.com/office/drawing/2014/main" id="{095E4B71-90EA-4C3C-8575-189183B6417C}"/>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b="1" dirty="0"/>
              <a:t>Supplementary Result: </a:t>
            </a:r>
            <a:r>
              <a:rPr lang="en-US" altLang="ko-KR" dirty="0"/>
              <a:t>Visualizing with t-SNE</a:t>
            </a:r>
            <a:endParaRPr lang="ko-KR" altLang="en-US" b="1" dirty="0"/>
          </a:p>
        </p:txBody>
      </p:sp>
      <p:cxnSp>
        <p:nvCxnSpPr>
          <p:cNvPr id="8" name="직선 연결선 7">
            <a:extLst>
              <a:ext uri="{FF2B5EF4-FFF2-40B4-BE49-F238E27FC236}">
                <a16:creationId xmlns:a16="http://schemas.microsoft.com/office/drawing/2014/main" id="{9F1B8F87-646C-4E32-BDD2-D92141B05251}"/>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419D85-B1F6-4DC8-A410-3842E3CF7A7F}"/>
              </a:ext>
            </a:extLst>
          </p:cNvPr>
          <p:cNvSpPr txBox="1"/>
          <p:nvPr/>
        </p:nvSpPr>
        <p:spPr>
          <a:xfrm>
            <a:off x="8912970" y="2232836"/>
            <a:ext cx="2844048" cy="646331"/>
          </a:xfrm>
          <a:prstGeom prst="rect">
            <a:avLst/>
          </a:prstGeom>
          <a:noFill/>
        </p:spPr>
        <p:txBody>
          <a:bodyPr wrap="none" rtlCol="0">
            <a:spAutoFit/>
          </a:bodyPr>
          <a:lstStyle/>
          <a:p>
            <a:r>
              <a:rPr lang="en-US" altLang="ko-KR" dirty="0">
                <a:latin typeface="Consolas" panose="020B0609020204030204" pitchFamily="49" charset="0"/>
              </a:rPr>
              <a:t>O is visual embedding</a:t>
            </a:r>
          </a:p>
          <a:p>
            <a:r>
              <a:rPr lang="en-US" altLang="ko-KR" dirty="0">
                <a:latin typeface="Consolas" panose="020B0609020204030204" pitchFamily="49" charset="0"/>
              </a:rPr>
              <a:t>X is audio embedding</a:t>
            </a:r>
            <a:endParaRPr lang="ko-KR" altLang="en-US" dirty="0">
              <a:latin typeface="Consolas" panose="020B0609020204030204" pitchFamily="49" charset="0"/>
            </a:endParaRPr>
          </a:p>
        </p:txBody>
      </p:sp>
    </p:spTree>
    <p:extLst>
      <p:ext uri="{BB962C8B-B14F-4D97-AF65-F5344CB8AC3E}">
        <p14:creationId xmlns:p14="http://schemas.microsoft.com/office/powerpoint/2010/main" val="228985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Abstract</a:t>
            </a:r>
            <a:endParaRPr lang="ko-KR" altLang="en-US" dirty="0"/>
          </a:p>
        </p:txBody>
      </p:sp>
      <p:cxnSp>
        <p:nvCxnSpPr>
          <p:cNvPr id="21" name="직선 연결선 20">
            <a:extLst>
              <a:ext uri="{FF2B5EF4-FFF2-40B4-BE49-F238E27FC236}">
                <a16:creationId xmlns:a16="http://schemas.microsoft.com/office/drawing/2014/main" id="{D28D76BB-2D3B-43F2-B146-C292B10AC930}"/>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 name="슬라이드 번호 개체 틀 16">
            <a:extLst>
              <a:ext uri="{FF2B5EF4-FFF2-40B4-BE49-F238E27FC236}">
                <a16:creationId xmlns:a16="http://schemas.microsoft.com/office/drawing/2014/main" id="{3B8F8E45-98B8-445C-8230-E64937057905}"/>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5</a:t>
            </a:fld>
            <a:endParaRPr lang="ko-KR" altLang="en-US"/>
          </a:p>
        </p:txBody>
      </p:sp>
      <p:pic>
        <p:nvPicPr>
          <p:cNvPr id="2" name="그림 1">
            <a:extLst>
              <a:ext uri="{FF2B5EF4-FFF2-40B4-BE49-F238E27FC236}">
                <a16:creationId xmlns:a16="http://schemas.microsoft.com/office/drawing/2014/main" id="{C78D2390-9197-4A33-8175-5DA42EDC2556}"/>
              </a:ext>
            </a:extLst>
          </p:cNvPr>
          <p:cNvPicPr>
            <a:picLocks noChangeAspect="1"/>
          </p:cNvPicPr>
          <p:nvPr/>
        </p:nvPicPr>
        <p:blipFill>
          <a:blip r:embed="rId3"/>
          <a:stretch>
            <a:fillRect/>
          </a:stretch>
        </p:blipFill>
        <p:spPr>
          <a:xfrm>
            <a:off x="2553475" y="2177229"/>
            <a:ext cx="6549061" cy="2110046"/>
          </a:xfrm>
          <a:prstGeom prst="rect">
            <a:avLst/>
          </a:prstGeom>
        </p:spPr>
      </p:pic>
      <p:sp>
        <p:nvSpPr>
          <p:cNvPr id="24" name="TextBox 23">
            <a:extLst>
              <a:ext uri="{FF2B5EF4-FFF2-40B4-BE49-F238E27FC236}">
                <a16:creationId xmlns:a16="http://schemas.microsoft.com/office/drawing/2014/main" id="{7D6817CB-9C42-4F1B-8CE1-32D7536B1E7E}"/>
              </a:ext>
            </a:extLst>
          </p:cNvPr>
          <p:cNvSpPr txBox="1"/>
          <p:nvPr/>
        </p:nvSpPr>
        <p:spPr>
          <a:xfrm>
            <a:off x="565506" y="1396770"/>
            <a:ext cx="4670260" cy="523220"/>
          </a:xfrm>
          <a:prstGeom prst="rect">
            <a:avLst/>
          </a:prstGeom>
          <a:noFill/>
        </p:spPr>
        <p:txBody>
          <a:bodyPr wrap="square" rtlCol="0">
            <a:spAutoFit/>
          </a:bodyPr>
          <a:lstStyle>
            <a:defPPr>
              <a:defRPr lang="ko-KR"/>
            </a:defPPr>
            <a:lvl1pPr algn="ctr">
              <a:defRPr sz="2400" b="1">
                <a:latin typeface="Times New Roman" panose="02020603050405020304" pitchFamily="18" charset="0"/>
                <a:cs typeface="Times New Roman" panose="02020603050405020304" pitchFamily="18" charset="0"/>
              </a:defRPr>
            </a:lvl1pPr>
          </a:lstStyle>
          <a:p>
            <a:pPr algn="l"/>
            <a:r>
              <a:rPr lang="en-US" altLang="ko-KR" sz="2800" b="0" dirty="0"/>
              <a:t>Based on this.</a:t>
            </a:r>
            <a:endParaRPr lang="ko-KR" altLang="en-US" sz="2800" b="0" dirty="0"/>
          </a:p>
        </p:txBody>
      </p:sp>
      <p:sp>
        <p:nvSpPr>
          <p:cNvPr id="26" name="TextBox 25">
            <a:extLst>
              <a:ext uri="{FF2B5EF4-FFF2-40B4-BE49-F238E27FC236}">
                <a16:creationId xmlns:a16="http://schemas.microsoft.com/office/drawing/2014/main" id="{91D7F135-A687-4328-B785-0BFFC0FEF912}"/>
              </a:ext>
            </a:extLst>
          </p:cNvPr>
          <p:cNvSpPr txBox="1"/>
          <p:nvPr/>
        </p:nvSpPr>
        <p:spPr>
          <a:xfrm>
            <a:off x="590906" y="4809460"/>
            <a:ext cx="4670260" cy="461665"/>
          </a:xfrm>
          <a:prstGeom prst="rect">
            <a:avLst/>
          </a:prstGeom>
          <a:noFill/>
        </p:spPr>
        <p:txBody>
          <a:bodyPr wrap="square" rtlCol="0">
            <a:spAutoFit/>
          </a:bodyPr>
          <a:lstStyle>
            <a:defPPr>
              <a:defRPr lang="ko-KR"/>
            </a:defPPr>
            <a:lvl1pPr>
              <a:defRPr sz="2800" b="1">
                <a:latin typeface="Times New Roman" panose="02020603050405020304" pitchFamily="18" charset="0"/>
                <a:cs typeface="Times New Roman" panose="02020603050405020304" pitchFamily="18" charset="0"/>
              </a:defRPr>
            </a:lvl1pPr>
          </a:lstStyle>
          <a:p>
            <a:r>
              <a:rPr lang="en-US" altLang="ko-KR" b="0" dirty="0"/>
              <a:t>Results</a:t>
            </a:r>
            <a:endParaRPr lang="ko-KR" altLang="en-US" b="0" dirty="0"/>
          </a:p>
        </p:txBody>
      </p:sp>
      <p:sp>
        <p:nvSpPr>
          <p:cNvPr id="27" name="TextBox 26">
            <a:extLst>
              <a:ext uri="{FF2B5EF4-FFF2-40B4-BE49-F238E27FC236}">
                <a16:creationId xmlns:a16="http://schemas.microsoft.com/office/drawing/2014/main" id="{CA6C05B3-7375-47B7-8360-500B17B62D35}"/>
              </a:ext>
            </a:extLst>
          </p:cNvPr>
          <p:cNvSpPr txBox="1"/>
          <p:nvPr/>
        </p:nvSpPr>
        <p:spPr>
          <a:xfrm>
            <a:off x="590906" y="5432949"/>
            <a:ext cx="9391294" cy="461665"/>
          </a:xfrm>
          <a:prstGeom prst="rect">
            <a:avLst/>
          </a:prstGeom>
          <a:noFill/>
        </p:spPr>
        <p:txBody>
          <a:bodyPr wrap="square" rtlCol="0">
            <a:spAutoFit/>
          </a:bodyPr>
          <a:lstStyle>
            <a:defPPr>
              <a:defRPr lang="ko-KR"/>
            </a:defPPr>
            <a:lvl1pPr algn="ctr">
              <a:defRPr sz="2400" b="1">
                <a:latin typeface="Times New Roman" panose="02020603050405020304" pitchFamily="18" charset="0"/>
                <a:cs typeface="Times New Roman" panose="02020603050405020304" pitchFamily="18" charset="0"/>
              </a:defRPr>
            </a:lvl1pPr>
          </a:lstStyle>
          <a:p>
            <a:pPr algn="l"/>
            <a:r>
              <a:rPr lang="en-US" altLang="ko-KR" b="0" dirty="0"/>
              <a:t>We can extend the possibilities of applying more </a:t>
            </a:r>
            <a:r>
              <a:rPr lang="en-US" altLang="ko-KR" dirty="0"/>
              <a:t>general</a:t>
            </a:r>
            <a:r>
              <a:rPr lang="en-US" altLang="ko-KR" b="0" dirty="0"/>
              <a:t> object classes.</a:t>
            </a:r>
            <a:endParaRPr lang="ko-KR" altLang="en-US" b="0" dirty="0"/>
          </a:p>
        </p:txBody>
      </p:sp>
      <p:sp>
        <p:nvSpPr>
          <p:cNvPr id="3" name="직사각형 2">
            <a:extLst>
              <a:ext uri="{FF2B5EF4-FFF2-40B4-BE49-F238E27FC236}">
                <a16:creationId xmlns:a16="http://schemas.microsoft.com/office/drawing/2014/main" id="{49485E7B-9291-49AD-BE98-C94F62E9B7CA}"/>
              </a:ext>
            </a:extLst>
          </p:cNvPr>
          <p:cNvSpPr/>
          <p:nvPr/>
        </p:nvSpPr>
        <p:spPr>
          <a:xfrm>
            <a:off x="5110624" y="4409350"/>
            <a:ext cx="1970752" cy="400110"/>
          </a:xfrm>
          <a:prstGeom prst="rect">
            <a:avLst/>
          </a:prstGeom>
        </p:spPr>
        <p:txBody>
          <a:bodyPr wrap="square">
            <a:spAutoFit/>
          </a:bodyPr>
          <a:lstStyle/>
          <a:p>
            <a:r>
              <a:rPr lang="en-US" altLang="ko-KR" sz="2000" dirty="0"/>
              <a:t>Target paper</a:t>
            </a:r>
            <a:endParaRPr lang="ko-KR" altLang="en-US" sz="2000" dirty="0"/>
          </a:p>
        </p:txBody>
      </p:sp>
    </p:spTree>
    <p:extLst>
      <p:ext uri="{BB962C8B-B14F-4D97-AF65-F5344CB8AC3E}">
        <p14:creationId xmlns:p14="http://schemas.microsoft.com/office/powerpoint/2010/main" val="1339981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92237B4-159A-4072-A98F-2267A0ACF5EA}"/>
              </a:ext>
            </a:extLst>
          </p:cNvPr>
          <p:cNvSpPr>
            <a:spLocks noGrp="1"/>
          </p:cNvSpPr>
          <p:nvPr>
            <p:ph type="sldNum" sz="quarter" idx="12"/>
          </p:nvPr>
        </p:nvSpPr>
        <p:spPr/>
        <p:txBody>
          <a:bodyPr/>
          <a:lstStyle/>
          <a:p>
            <a:fld id="{CA1AAB14-659C-495B-B4B2-DD9A364F6C9D}" type="slidenum">
              <a:rPr lang="ko-KR" altLang="en-US" smtClean="0"/>
              <a:t>50</a:t>
            </a:fld>
            <a:endParaRPr lang="ko-KR" altLang="en-US"/>
          </a:p>
        </p:txBody>
      </p:sp>
      <p:sp>
        <p:nvSpPr>
          <p:cNvPr id="7" name="제목 1">
            <a:extLst>
              <a:ext uri="{FF2B5EF4-FFF2-40B4-BE49-F238E27FC236}">
                <a16:creationId xmlns:a16="http://schemas.microsoft.com/office/drawing/2014/main" id="{095E4B71-90EA-4C3C-8575-189183B6417C}"/>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b="1" dirty="0"/>
              <a:t>Supplementary Result: </a:t>
            </a:r>
            <a:r>
              <a:rPr lang="en-US" altLang="ko-KR" dirty="0"/>
              <a:t>Visualizing with t-SNE</a:t>
            </a:r>
            <a:endParaRPr lang="ko-KR" altLang="en-US" b="1" dirty="0"/>
          </a:p>
        </p:txBody>
      </p:sp>
      <p:cxnSp>
        <p:nvCxnSpPr>
          <p:cNvPr id="8" name="직선 연결선 7">
            <a:extLst>
              <a:ext uri="{FF2B5EF4-FFF2-40B4-BE49-F238E27FC236}">
                <a16:creationId xmlns:a16="http://schemas.microsoft.com/office/drawing/2014/main" id="{9F1B8F87-646C-4E32-BDD2-D92141B05251}"/>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648C8A03-CAA7-49C9-AB11-83EBC66BB370}"/>
              </a:ext>
            </a:extLst>
          </p:cNvPr>
          <p:cNvPicPr>
            <a:picLocks noChangeAspect="1"/>
          </p:cNvPicPr>
          <p:nvPr/>
        </p:nvPicPr>
        <p:blipFill rotWithShape="1">
          <a:blip r:embed="rId3">
            <a:extLst>
              <a:ext uri="{28A0092B-C50C-407E-A947-70E740481C1C}">
                <a14:useLocalDpi xmlns:a14="http://schemas.microsoft.com/office/drawing/2010/main" val="0"/>
              </a:ext>
            </a:extLst>
          </a:blip>
          <a:srcRect l="10460" t="16039" r="9363" b="8761"/>
          <a:stretch/>
        </p:blipFill>
        <p:spPr>
          <a:xfrm>
            <a:off x="1511929" y="1408526"/>
            <a:ext cx="8899557" cy="5216984"/>
          </a:xfrm>
          <a:prstGeom prst="rect">
            <a:avLst/>
          </a:prstGeom>
        </p:spPr>
      </p:pic>
      <p:sp>
        <p:nvSpPr>
          <p:cNvPr id="10" name="TextBox 9">
            <a:extLst>
              <a:ext uri="{FF2B5EF4-FFF2-40B4-BE49-F238E27FC236}">
                <a16:creationId xmlns:a16="http://schemas.microsoft.com/office/drawing/2014/main" id="{71DF4DB1-F4A4-4F24-A021-23548A6DC9F0}"/>
              </a:ext>
            </a:extLst>
          </p:cNvPr>
          <p:cNvSpPr txBox="1"/>
          <p:nvPr/>
        </p:nvSpPr>
        <p:spPr>
          <a:xfrm>
            <a:off x="9258047" y="2275366"/>
            <a:ext cx="2844048" cy="646331"/>
          </a:xfrm>
          <a:prstGeom prst="rect">
            <a:avLst/>
          </a:prstGeom>
          <a:noFill/>
        </p:spPr>
        <p:txBody>
          <a:bodyPr wrap="none" rtlCol="0">
            <a:spAutoFit/>
          </a:bodyPr>
          <a:lstStyle/>
          <a:p>
            <a:r>
              <a:rPr lang="en-US" altLang="ko-KR" dirty="0">
                <a:latin typeface="Consolas" panose="020B0609020204030204" pitchFamily="49" charset="0"/>
              </a:rPr>
              <a:t>O is visual embedding</a:t>
            </a:r>
          </a:p>
          <a:p>
            <a:r>
              <a:rPr lang="en-US" altLang="ko-KR" dirty="0">
                <a:latin typeface="Consolas" panose="020B0609020204030204" pitchFamily="49" charset="0"/>
              </a:rPr>
              <a:t>X is audio embedding</a:t>
            </a:r>
            <a:endParaRPr lang="ko-KR" altLang="en-US" dirty="0">
              <a:latin typeface="Consolas" panose="020B0609020204030204" pitchFamily="49" charset="0"/>
            </a:endParaRPr>
          </a:p>
        </p:txBody>
      </p:sp>
    </p:spTree>
    <p:extLst>
      <p:ext uri="{BB962C8B-B14F-4D97-AF65-F5344CB8AC3E}">
        <p14:creationId xmlns:p14="http://schemas.microsoft.com/office/powerpoint/2010/main" val="3254257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a:extLst>
              <a:ext uri="{FF2B5EF4-FFF2-40B4-BE49-F238E27FC236}">
                <a16:creationId xmlns:a16="http://schemas.microsoft.com/office/drawing/2014/main" id="{6D2B902C-F75E-4E4A-A31D-1696A79F18ED}"/>
              </a:ext>
            </a:extLst>
          </p:cNvPr>
          <p:cNvSpPr txBox="1">
            <a:spLocks/>
          </p:cNvSpPr>
          <p:nvPr/>
        </p:nvSpPr>
        <p:spPr>
          <a:xfrm>
            <a:off x="264576" y="299231"/>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Discussion</a:t>
            </a:r>
            <a:endParaRPr lang="ko-KR" altLang="en-US" dirty="0"/>
          </a:p>
        </p:txBody>
      </p:sp>
      <p:cxnSp>
        <p:nvCxnSpPr>
          <p:cNvPr id="16" name="직선 연결선 15">
            <a:extLst>
              <a:ext uri="{FF2B5EF4-FFF2-40B4-BE49-F238E27FC236}">
                <a16:creationId xmlns:a16="http://schemas.microsoft.com/office/drawing/2014/main" id="{D7A25645-CED9-41D8-879D-AE52CE938B09}"/>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ECC434-A848-4F56-9F63-4DD5715A21D0}"/>
              </a:ext>
            </a:extLst>
          </p:cNvPr>
          <p:cNvSpPr txBox="1"/>
          <p:nvPr/>
        </p:nvSpPr>
        <p:spPr>
          <a:xfrm>
            <a:off x="738867" y="1574925"/>
            <a:ext cx="10684329" cy="1446550"/>
          </a:xfrm>
          <a:prstGeom prst="rect">
            <a:avLst/>
          </a:prstGeom>
          <a:noFill/>
        </p:spPr>
        <p:txBody>
          <a:bodyPr wrap="square" rtlCol="0">
            <a:spAutoFit/>
          </a:bodyPr>
          <a:lstStyle/>
          <a:p>
            <a:pPr algn="ctr"/>
            <a:r>
              <a:rPr lang="en-US" altLang="ko-KR" sz="4400" b="1" dirty="0">
                <a:latin typeface="Times New Roman" panose="02020603050405020304" pitchFamily="18" charset="0"/>
                <a:cs typeface="Times New Roman" panose="02020603050405020304" pitchFamily="18" charset="0"/>
              </a:rPr>
              <a:t>Is suggested audiovisual models able to generalize their task with any objects?</a:t>
            </a:r>
            <a:endParaRPr lang="ko-KR" altLang="en-US" sz="4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0A8B2AB-85BB-46CE-8FC4-34878D421779}"/>
              </a:ext>
            </a:extLst>
          </p:cNvPr>
          <p:cNvSpPr txBox="1"/>
          <p:nvPr/>
        </p:nvSpPr>
        <p:spPr>
          <a:xfrm>
            <a:off x="738867" y="3574969"/>
            <a:ext cx="10806794" cy="1576842"/>
          </a:xfrm>
          <a:prstGeom prst="rect">
            <a:avLst/>
          </a:prstGeom>
          <a:noFill/>
        </p:spPr>
        <p:txBody>
          <a:bodyPr wrap="square" rtlCol="0">
            <a:spAutoFit/>
          </a:bodyPr>
          <a:lstStyle/>
          <a:p>
            <a:r>
              <a:rPr lang="en-US" altLang="ko-KR" sz="2800" dirty="0">
                <a:latin typeface="Times New Roman" panose="02020603050405020304" pitchFamily="18" charset="0"/>
                <a:cs typeface="Times New Roman" panose="02020603050405020304" pitchFamily="18" charset="0"/>
              </a:rPr>
              <a:t>1. Collect more various dataset not only limited to musical instruments </a:t>
            </a:r>
          </a:p>
          <a:p>
            <a:pPr>
              <a:lnSpc>
                <a:spcPct val="300000"/>
              </a:lnSpc>
            </a:pPr>
            <a:r>
              <a:rPr lang="en-US" altLang="ko-KR" sz="2800" dirty="0">
                <a:latin typeface="Times New Roman" panose="02020603050405020304" pitchFamily="18" charset="0"/>
                <a:cs typeface="Times New Roman" panose="02020603050405020304" pitchFamily="18" charset="0"/>
              </a:rPr>
              <a:t>2. Apply data augmentation for image and audio</a:t>
            </a:r>
            <a:endParaRPr lang="ko-KR" alt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AFAC6A2-9DAE-4092-B35C-9974146C3BA9}"/>
              </a:ext>
            </a:extLst>
          </p:cNvPr>
          <p:cNvSpPr txBox="1"/>
          <p:nvPr/>
        </p:nvSpPr>
        <p:spPr>
          <a:xfrm>
            <a:off x="616402" y="5519136"/>
            <a:ext cx="10806794" cy="954107"/>
          </a:xfrm>
          <a:prstGeom prst="rect">
            <a:avLst/>
          </a:prstGeom>
          <a:noFill/>
        </p:spPr>
        <p:txBody>
          <a:bodyPr wrap="square" rtlCol="0">
            <a:spAutoFit/>
          </a:bodyPr>
          <a:lstStyle/>
          <a:p>
            <a:r>
              <a:rPr lang="en-US" altLang="ko-KR" sz="2800" i="1" dirty="0">
                <a:latin typeface="Times New Roman" panose="02020603050405020304" pitchFamily="18" charset="0"/>
                <a:cs typeface="Times New Roman" panose="02020603050405020304" pitchFamily="18" charset="0"/>
              </a:rPr>
              <a:t>But, still needs some change in model architecture for capturing more generalized correspondence </a:t>
            </a:r>
            <a:endParaRPr lang="ko-KR" alt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411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2929672C-5D8B-4318-8155-CCEC12984768}"/>
              </a:ext>
            </a:extLst>
          </p:cNvPr>
          <p:cNvSpPr>
            <a:spLocks noGrp="1"/>
          </p:cNvSpPr>
          <p:nvPr>
            <p:ph type="sldNum" sz="quarter" idx="12"/>
          </p:nvPr>
        </p:nvSpPr>
        <p:spPr/>
        <p:txBody>
          <a:bodyPr/>
          <a:lstStyle/>
          <a:p>
            <a:fld id="{CA1AAB14-659C-495B-B4B2-DD9A364F6C9D}" type="slidenum">
              <a:rPr lang="ko-KR" altLang="en-US" smtClean="0"/>
              <a:t>52</a:t>
            </a:fld>
            <a:endParaRPr lang="ko-KR" altLang="en-US"/>
          </a:p>
        </p:txBody>
      </p:sp>
      <p:sp>
        <p:nvSpPr>
          <p:cNvPr id="3" name="제목 1">
            <a:extLst>
              <a:ext uri="{FF2B5EF4-FFF2-40B4-BE49-F238E27FC236}">
                <a16:creationId xmlns:a16="http://schemas.microsoft.com/office/drawing/2014/main" id="{3FA35172-F083-40B1-8273-0575BE19CD09}"/>
              </a:ext>
            </a:extLst>
          </p:cNvPr>
          <p:cNvSpPr txBox="1">
            <a:spLocks/>
          </p:cNvSpPr>
          <p:nvPr/>
        </p:nvSpPr>
        <p:spPr>
          <a:xfrm>
            <a:off x="0" y="2766218"/>
            <a:ext cx="12192000" cy="1325563"/>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7500" dirty="0">
                <a:latin typeface="Times New Roman" panose="02020603050405020304" pitchFamily="18" charset="0"/>
                <a:cs typeface="Times New Roman" panose="02020603050405020304" pitchFamily="18" charset="0"/>
              </a:rPr>
              <a:t>Thank you</a:t>
            </a:r>
            <a:endParaRPr lang="ko-KR" altLang="en-US" sz="7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962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Introduction</a:t>
            </a:r>
            <a:endParaRPr lang="ko-KR" altLang="en-US" dirty="0"/>
          </a:p>
        </p:txBody>
      </p:sp>
      <p:sp>
        <p:nvSpPr>
          <p:cNvPr id="4" name="슬라이드 번호 개체 틀 16">
            <a:extLst>
              <a:ext uri="{FF2B5EF4-FFF2-40B4-BE49-F238E27FC236}">
                <a16:creationId xmlns:a16="http://schemas.microsoft.com/office/drawing/2014/main" id="{56BFF6A7-5F6F-40F6-A0DB-10BAF1E4522F}"/>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6</a:t>
            </a:fld>
            <a:endParaRPr lang="ko-KR" altLang="en-US"/>
          </a:p>
        </p:txBody>
      </p:sp>
      <p:cxnSp>
        <p:nvCxnSpPr>
          <p:cNvPr id="8" name="직선 연결선 7">
            <a:extLst>
              <a:ext uri="{FF2B5EF4-FFF2-40B4-BE49-F238E27FC236}">
                <a16:creationId xmlns:a16="http://schemas.microsoft.com/office/drawing/2014/main" id="{05500B6C-E3F5-44C5-972E-0FA1C9D0969B}"/>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타원 9">
            <a:extLst>
              <a:ext uri="{FF2B5EF4-FFF2-40B4-BE49-F238E27FC236}">
                <a16:creationId xmlns:a16="http://schemas.microsoft.com/office/drawing/2014/main" id="{CD1D0580-C653-45A7-8260-61EC50244C8A}"/>
              </a:ext>
            </a:extLst>
          </p:cNvPr>
          <p:cNvSpPr/>
          <p:nvPr/>
        </p:nvSpPr>
        <p:spPr>
          <a:xfrm>
            <a:off x="5218553" y="2296938"/>
            <a:ext cx="1493240" cy="964731"/>
          </a:xfrm>
          <a:prstGeom prst="ellipse">
            <a:avLst/>
          </a:pr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ko-KR" sz="2400" dirty="0">
                <a:solidFill>
                  <a:schemeClr val="tx1"/>
                </a:solidFill>
                <a:latin typeface="Times New Roman" panose="02020603050405020304" pitchFamily="18" charset="0"/>
                <a:cs typeface="Times New Roman" panose="02020603050405020304" pitchFamily="18" charset="0"/>
              </a:rPr>
              <a:t>Image</a:t>
            </a:r>
            <a:endParaRPr lang="ko-KR" altLang="en-US" sz="2400" dirty="0">
              <a:solidFill>
                <a:schemeClr val="tx1"/>
              </a:solidFill>
              <a:latin typeface="Times New Roman" panose="02020603050405020304" pitchFamily="18" charset="0"/>
              <a:cs typeface="Times New Roman" panose="02020603050405020304" pitchFamily="18" charset="0"/>
            </a:endParaRPr>
          </a:p>
        </p:txBody>
      </p:sp>
      <p:sp>
        <p:nvSpPr>
          <p:cNvPr id="11" name="타원 10">
            <a:extLst>
              <a:ext uri="{FF2B5EF4-FFF2-40B4-BE49-F238E27FC236}">
                <a16:creationId xmlns:a16="http://schemas.microsoft.com/office/drawing/2014/main" id="{8C956C1D-EC53-4559-93E2-EE8703D70230}"/>
              </a:ext>
            </a:extLst>
          </p:cNvPr>
          <p:cNvSpPr/>
          <p:nvPr/>
        </p:nvSpPr>
        <p:spPr>
          <a:xfrm>
            <a:off x="3725313" y="4234848"/>
            <a:ext cx="1493240" cy="964731"/>
          </a:xfrm>
          <a:prstGeom prst="ellipse">
            <a:avLst/>
          </a:prstGeom>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2400" dirty="0">
                <a:solidFill>
                  <a:schemeClr val="tx1"/>
                </a:solidFill>
                <a:latin typeface="Times New Roman" panose="02020603050405020304" pitchFamily="18" charset="0"/>
                <a:cs typeface="Times New Roman" panose="02020603050405020304" pitchFamily="18" charset="0"/>
              </a:rPr>
              <a:t>Audio</a:t>
            </a:r>
            <a:endParaRPr lang="ko-KR" altLang="en-US" sz="2400" dirty="0">
              <a:solidFill>
                <a:schemeClr val="tx1"/>
              </a:solidFill>
              <a:latin typeface="Times New Roman" panose="02020603050405020304" pitchFamily="18" charset="0"/>
              <a:cs typeface="Times New Roman" panose="02020603050405020304" pitchFamily="18" charset="0"/>
            </a:endParaRPr>
          </a:p>
        </p:txBody>
      </p:sp>
      <p:sp>
        <p:nvSpPr>
          <p:cNvPr id="12" name="타원 11">
            <a:extLst>
              <a:ext uri="{FF2B5EF4-FFF2-40B4-BE49-F238E27FC236}">
                <a16:creationId xmlns:a16="http://schemas.microsoft.com/office/drawing/2014/main" id="{841D48F2-FF4A-49D1-BFF9-8C51A5F29008}"/>
              </a:ext>
            </a:extLst>
          </p:cNvPr>
          <p:cNvSpPr/>
          <p:nvPr/>
        </p:nvSpPr>
        <p:spPr>
          <a:xfrm>
            <a:off x="6711793" y="4234848"/>
            <a:ext cx="1493240" cy="964731"/>
          </a:xfrm>
          <a:prstGeom prst="ellipse">
            <a:avLst/>
          </a:prstGeom>
          <a:ln w="38100"/>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ko-KR" sz="2400" dirty="0">
                <a:solidFill>
                  <a:schemeClr val="tx1"/>
                </a:solidFill>
                <a:latin typeface="Times New Roman" panose="02020603050405020304" pitchFamily="18" charset="0"/>
                <a:cs typeface="Times New Roman" panose="02020603050405020304" pitchFamily="18" charset="0"/>
              </a:rPr>
              <a:t>Text</a:t>
            </a:r>
            <a:endParaRPr lang="ko-KR" altLang="en-US" sz="2400" dirty="0">
              <a:solidFill>
                <a:schemeClr val="tx1"/>
              </a:solidFill>
              <a:latin typeface="Times New Roman" panose="02020603050405020304" pitchFamily="18" charset="0"/>
              <a:cs typeface="Times New Roman" panose="02020603050405020304" pitchFamily="18" charset="0"/>
            </a:endParaRPr>
          </a:p>
        </p:txBody>
      </p:sp>
      <p:cxnSp>
        <p:nvCxnSpPr>
          <p:cNvPr id="13" name="직선 연결선 12">
            <a:extLst>
              <a:ext uri="{FF2B5EF4-FFF2-40B4-BE49-F238E27FC236}">
                <a16:creationId xmlns:a16="http://schemas.microsoft.com/office/drawing/2014/main" id="{30BE7E83-0981-483B-BEE2-1F4671AAB3E1}"/>
              </a:ext>
            </a:extLst>
          </p:cNvPr>
          <p:cNvCxnSpPr>
            <a:cxnSpLocks/>
            <a:stCxn id="11" idx="0"/>
            <a:endCxn id="10" idx="3"/>
          </p:cNvCxnSpPr>
          <p:nvPr/>
        </p:nvCxnSpPr>
        <p:spPr>
          <a:xfrm flipV="1">
            <a:off x="4471933" y="3120387"/>
            <a:ext cx="965300" cy="1114461"/>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4" name="직선 연결선 13">
            <a:extLst>
              <a:ext uri="{FF2B5EF4-FFF2-40B4-BE49-F238E27FC236}">
                <a16:creationId xmlns:a16="http://schemas.microsoft.com/office/drawing/2014/main" id="{E6F96FBC-50CD-479F-AF7A-B0B6D2143BAA}"/>
              </a:ext>
            </a:extLst>
          </p:cNvPr>
          <p:cNvCxnSpPr>
            <a:cxnSpLocks/>
            <a:stCxn id="12" idx="0"/>
            <a:endCxn id="10" idx="5"/>
          </p:cNvCxnSpPr>
          <p:nvPr/>
        </p:nvCxnSpPr>
        <p:spPr>
          <a:xfrm flipH="1" flipV="1">
            <a:off x="6493113" y="3120387"/>
            <a:ext cx="965300" cy="1114461"/>
          </a:xfrm>
          <a:prstGeom prst="line">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677CD26D-5ED2-4139-8A92-F48CF650C374}"/>
              </a:ext>
            </a:extLst>
          </p:cNvPr>
          <p:cNvSpPr txBox="1"/>
          <p:nvPr/>
        </p:nvSpPr>
        <p:spPr>
          <a:xfrm>
            <a:off x="3410755" y="5634535"/>
            <a:ext cx="5108835" cy="430887"/>
          </a:xfrm>
          <a:prstGeom prst="rect">
            <a:avLst/>
          </a:prstGeom>
          <a:noFill/>
        </p:spPr>
        <p:txBody>
          <a:bodyPr wrap="none" rtlCol="0">
            <a:spAutoFit/>
          </a:bodyPr>
          <a:lstStyle/>
          <a:p>
            <a:pPr algn="ctr"/>
            <a:r>
              <a:rPr lang="en-US" altLang="ko-KR" sz="2200" dirty="0">
                <a:latin typeface="Times New Roman" panose="02020603050405020304" pitchFamily="18" charset="0"/>
                <a:cs typeface="Times New Roman" panose="02020603050405020304" pitchFamily="18" charset="0"/>
              </a:rPr>
              <a:t>Learning with data having different sources</a:t>
            </a:r>
            <a:endParaRPr lang="ko-KR" altLang="en-US" sz="2200" dirty="0">
              <a:latin typeface="Times New Roman" panose="02020603050405020304" pitchFamily="18" charset="0"/>
              <a:cs typeface="Times New Roman" panose="02020603050405020304" pitchFamily="18" charset="0"/>
            </a:endParaRPr>
          </a:p>
        </p:txBody>
      </p:sp>
      <p:cxnSp>
        <p:nvCxnSpPr>
          <p:cNvPr id="17" name="직선 연결선 16">
            <a:extLst>
              <a:ext uri="{FF2B5EF4-FFF2-40B4-BE49-F238E27FC236}">
                <a16:creationId xmlns:a16="http://schemas.microsoft.com/office/drawing/2014/main" id="{DEFC6179-7031-42EA-8086-F55F00082B44}"/>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직사각형 17">
            <a:extLst>
              <a:ext uri="{FF2B5EF4-FFF2-40B4-BE49-F238E27FC236}">
                <a16:creationId xmlns:a16="http://schemas.microsoft.com/office/drawing/2014/main" id="{356E2AA6-9653-4C68-B56E-D82220B7F63E}"/>
              </a:ext>
            </a:extLst>
          </p:cNvPr>
          <p:cNvSpPr/>
          <p:nvPr/>
        </p:nvSpPr>
        <p:spPr>
          <a:xfrm>
            <a:off x="331066" y="1400352"/>
            <a:ext cx="3079689" cy="461665"/>
          </a:xfrm>
          <a:prstGeom prst="rect">
            <a:avLst/>
          </a:prstGeom>
          <a:noFill/>
        </p:spPr>
        <p:txBody>
          <a:bodyPr wrap="none" rtlCol="0">
            <a:spAutoFit/>
          </a:bodyPr>
          <a:lstStyle/>
          <a:p>
            <a:r>
              <a:rPr lang="en-US" altLang="ko-KR" sz="2800">
                <a:latin typeface="Times New Roman" panose="02020603050405020304" pitchFamily="18" charset="0"/>
                <a:cs typeface="Times New Roman" panose="02020603050405020304" pitchFamily="18" charset="0"/>
              </a:rPr>
              <a:t>Cross-modal </a:t>
            </a:r>
            <a:r>
              <a:rPr lang="en-US" altLang="ko-KR" sz="2800" dirty="0">
                <a:latin typeface="Times New Roman" panose="02020603050405020304" pitchFamily="18" charset="0"/>
                <a:cs typeface="Times New Roman" panose="02020603050405020304" pitchFamily="18" charset="0"/>
              </a:rPr>
              <a:t>Learning?</a:t>
            </a:r>
            <a:endParaRPr lang="ko-KR"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44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Introduction</a:t>
            </a:r>
            <a:endParaRPr lang="ko-KR" altLang="en-US" dirty="0"/>
          </a:p>
        </p:txBody>
      </p:sp>
      <p:sp>
        <p:nvSpPr>
          <p:cNvPr id="4" name="슬라이드 번호 개체 틀 16">
            <a:extLst>
              <a:ext uri="{FF2B5EF4-FFF2-40B4-BE49-F238E27FC236}">
                <a16:creationId xmlns:a16="http://schemas.microsoft.com/office/drawing/2014/main" id="{56BFF6A7-5F6F-40F6-A0DB-10BAF1E4522F}"/>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7</a:t>
            </a:fld>
            <a:endParaRPr lang="ko-KR" altLang="en-US"/>
          </a:p>
        </p:txBody>
      </p:sp>
      <p:cxnSp>
        <p:nvCxnSpPr>
          <p:cNvPr id="8" name="직선 연결선 7">
            <a:extLst>
              <a:ext uri="{FF2B5EF4-FFF2-40B4-BE49-F238E27FC236}">
                <a16:creationId xmlns:a16="http://schemas.microsoft.com/office/drawing/2014/main" id="{05500B6C-E3F5-44C5-972E-0FA1C9D0969B}"/>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9E9650D-BBA1-4C9F-8B2B-D646A2A1B1CF}"/>
              </a:ext>
            </a:extLst>
          </p:cNvPr>
          <p:cNvSpPr txBox="1"/>
          <p:nvPr/>
        </p:nvSpPr>
        <p:spPr>
          <a:xfrm>
            <a:off x="723446" y="1447666"/>
            <a:ext cx="7040710" cy="861774"/>
          </a:xfrm>
          <a:prstGeom prst="rect">
            <a:avLst/>
          </a:prstGeom>
          <a:noFill/>
        </p:spPr>
        <p:txBody>
          <a:bodyPr wrap="none" rtlCol="0">
            <a:spAutoFit/>
          </a:bodyPr>
          <a:lstStyle/>
          <a:p>
            <a:r>
              <a:rPr lang="en-US" altLang="ko-KR" sz="2800" dirty="0">
                <a:latin typeface="Times New Roman" panose="02020603050405020304" pitchFamily="18" charset="0"/>
                <a:cs typeface="Times New Roman" panose="02020603050405020304" pitchFamily="18" charset="0"/>
              </a:rPr>
              <a:t>Cross-modal retrieval</a:t>
            </a:r>
            <a:r>
              <a:rPr lang="en-US" altLang="ko-KR" sz="2200" dirty="0">
                <a:latin typeface="Times New Roman" panose="02020603050405020304" pitchFamily="18" charset="0"/>
                <a:cs typeface="Times New Roman" panose="02020603050405020304" pitchFamily="18" charset="0"/>
              </a:rPr>
              <a:t> (One result of our experiments)</a:t>
            </a:r>
          </a:p>
          <a:p>
            <a:endParaRPr lang="ko-KR" altLang="en-US" sz="2200" b="1" dirty="0">
              <a:latin typeface="Times New Roman" panose="02020603050405020304" pitchFamily="18" charset="0"/>
              <a:cs typeface="Times New Roman" panose="02020603050405020304" pitchFamily="18" charset="0"/>
            </a:endParaRPr>
          </a:p>
        </p:txBody>
      </p:sp>
      <p:cxnSp>
        <p:nvCxnSpPr>
          <p:cNvPr id="17" name="직선 연결선 16">
            <a:extLst>
              <a:ext uri="{FF2B5EF4-FFF2-40B4-BE49-F238E27FC236}">
                <a16:creationId xmlns:a16="http://schemas.microsoft.com/office/drawing/2014/main" id="{DEFC6179-7031-42EA-8086-F55F00082B44}"/>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0" name="그림 19">
            <a:extLst>
              <a:ext uri="{FF2B5EF4-FFF2-40B4-BE49-F238E27FC236}">
                <a16:creationId xmlns:a16="http://schemas.microsoft.com/office/drawing/2014/main" id="{D6EC6DB9-910F-4DC7-84A5-0FE98F56EB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7824" y="2416948"/>
            <a:ext cx="4321898" cy="3241424"/>
          </a:xfrm>
          <a:prstGeom prst="rect">
            <a:avLst/>
          </a:prstGeom>
        </p:spPr>
      </p:pic>
      <p:pic>
        <p:nvPicPr>
          <p:cNvPr id="21" name="2번">
            <a:hlinkClick r:id="" action="ppaction://media"/>
            <a:extLst>
              <a:ext uri="{FF2B5EF4-FFF2-40B4-BE49-F238E27FC236}">
                <a16:creationId xmlns:a16="http://schemas.microsoft.com/office/drawing/2014/main" id="{5097909D-8FE4-4C24-B8C2-FFE4665C4106}"/>
              </a:ext>
            </a:extLst>
          </p:cNvPr>
          <p:cNvPicPr>
            <a:picLocks noChangeAspect="1"/>
          </p:cNvPicPr>
          <p:nvPr>
            <a:audioFile r:link="rId1"/>
            <p:extLst>
              <p:ext uri="{DAA4B4D4-6D71-4841-9C94-3DE7FCFB9230}">
                <p14:media xmlns:p14="http://schemas.microsoft.com/office/powerpoint/2010/main" r:embed="rId2">
                  <p14:trim end="7981.8125"/>
                </p14:media>
              </p:ext>
            </p:extLst>
          </p:nvPr>
        </p:nvPicPr>
        <p:blipFill>
          <a:blip r:embed="rId7"/>
          <a:stretch>
            <a:fillRect/>
          </a:stretch>
        </p:blipFill>
        <p:spPr>
          <a:xfrm>
            <a:off x="1698028" y="2967116"/>
            <a:ext cx="609600" cy="609600"/>
          </a:xfrm>
          <a:prstGeom prst="rect">
            <a:avLst/>
          </a:prstGeom>
        </p:spPr>
      </p:pic>
      <p:sp>
        <p:nvSpPr>
          <p:cNvPr id="22" name="제목 1">
            <a:extLst>
              <a:ext uri="{FF2B5EF4-FFF2-40B4-BE49-F238E27FC236}">
                <a16:creationId xmlns:a16="http://schemas.microsoft.com/office/drawing/2014/main" id="{FD2C9B85-2CBA-4819-9E71-8F16E6604DEE}"/>
              </a:ext>
            </a:extLst>
          </p:cNvPr>
          <p:cNvSpPr txBox="1">
            <a:spLocks/>
          </p:cNvSpPr>
          <p:nvPr/>
        </p:nvSpPr>
        <p:spPr>
          <a:xfrm>
            <a:off x="1239508" y="5709181"/>
            <a:ext cx="4143023"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pPr algn="ctr"/>
            <a:r>
              <a:rPr lang="en-US" altLang="ko-KR" sz="2600" dirty="0"/>
              <a:t>Audio to Image</a:t>
            </a:r>
            <a:endParaRPr lang="ko-KR" altLang="en-US" sz="2600" dirty="0"/>
          </a:p>
        </p:txBody>
      </p:sp>
      <p:sp>
        <p:nvSpPr>
          <p:cNvPr id="23" name="제목 1">
            <a:extLst>
              <a:ext uri="{FF2B5EF4-FFF2-40B4-BE49-F238E27FC236}">
                <a16:creationId xmlns:a16="http://schemas.microsoft.com/office/drawing/2014/main" id="{39A09B72-4FAC-4602-9720-B6BE61735E07}"/>
              </a:ext>
            </a:extLst>
          </p:cNvPr>
          <p:cNvSpPr txBox="1">
            <a:spLocks/>
          </p:cNvSpPr>
          <p:nvPr/>
        </p:nvSpPr>
        <p:spPr>
          <a:xfrm>
            <a:off x="6809471" y="5709181"/>
            <a:ext cx="4143023" cy="596622"/>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pPr algn="ctr"/>
            <a:r>
              <a:rPr lang="en-US" altLang="ko-KR" sz="2600" dirty="0"/>
              <a:t>Image to Audio</a:t>
            </a:r>
            <a:endParaRPr lang="ko-KR" altLang="en-US" sz="2600" dirty="0"/>
          </a:p>
        </p:txBody>
      </p:sp>
      <p:pic>
        <p:nvPicPr>
          <p:cNvPr id="24" name="그림 23">
            <a:extLst>
              <a:ext uri="{FF2B5EF4-FFF2-40B4-BE49-F238E27FC236}">
                <a16:creationId xmlns:a16="http://schemas.microsoft.com/office/drawing/2014/main" id="{79F8E5D3-7BA6-4F94-BC6A-22F000A653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12280" y="2427734"/>
            <a:ext cx="4307516" cy="3230637"/>
          </a:xfrm>
          <a:prstGeom prst="rect">
            <a:avLst/>
          </a:prstGeom>
        </p:spPr>
      </p:pic>
      <p:pic>
        <p:nvPicPr>
          <p:cNvPr id="25" name="2_1">
            <a:hlinkClick r:id="" action="ppaction://media"/>
            <a:extLst>
              <a:ext uri="{FF2B5EF4-FFF2-40B4-BE49-F238E27FC236}">
                <a16:creationId xmlns:a16="http://schemas.microsoft.com/office/drawing/2014/main" id="{23B345F5-E679-4A24-84B4-DD019FA2E730}"/>
              </a:ext>
            </a:extLst>
          </p:cNvPr>
          <p:cNvPicPr>
            <a:picLocks noChangeAspect="1"/>
          </p:cNvPicPr>
          <p:nvPr>
            <a:audioFile r:link="rId1"/>
            <p:extLst>
              <p:ext uri="{DAA4B4D4-6D71-4841-9C94-3DE7FCFB9230}">
                <p14:media xmlns:p14="http://schemas.microsoft.com/office/powerpoint/2010/main" r:embed="rId3">
                  <p14:trim end="7999.8125"/>
                </p14:media>
              </p:ext>
            </p:extLst>
          </p:nvPr>
        </p:nvPicPr>
        <p:blipFill>
          <a:blip r:embed="rId7"/>
          <a:stretch>
            <a:fillRect/>
          </a:stretch>
        </p:blipFill>
        <p:spPr>
          <a:xfrm>
            <a:off x="8610600" y="2967116"/>
            <a:ext cx="609600" cy="609600"/>
          </a:xfrm>
          <a:prstGeom prst="rect">
            <a:avLst/>
          </a:prstGeom>
        </p:spPr>
      </p:pic>
    </p:spTree>
    <p:extLst>
      <p:ext uri="{BB962C8B-B14F-4D97-AF65-F5344CB8AC3E}">
        <p14:creationId xmlns:p14="http://schemas.microsoft.com/office/powerpoint/2010/main" val="25488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6"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008"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1"/>
                </p:tgtEl>
              </p:cMediaNode>
            </p:audio>
            <p:audio>
              <p:cMediaNode vol="80000">
                <p:cTn id="12" fill="hold" display="0">
                  <p:stCondLst>
                    <p:cond delay="indefinite"/>
                  </p:stCondLst>
                  <p:endCondLst>
                    <p:cond evt="onStopAudio" delay="0">
                      <p:tgtEl>
                        <p:sldTgt/>
                      </p:tgtEl>
                    </p:cond>
                  </p:endCondLst>
                </p:cTn>
                <p:tgtEl>
                  <p:spTgt spid="2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Introduction</a:t>
            </a:r>
            <a:endParaRPr lang="ko-KR" altLang="en-US" dirty="0"/>
          </a:p>
        </p:txBody>
      </p:sp>
      <p:cxnSp>
        <p:nvCxnSpPr>
          <p:cNvPr id="8" name="직선 연결선 7">
            <a:extLst>
              <a:ext uri="{FF2B5EF4-FFF2-40B4-BE49-F238E27FC236}">
                <a16:creationId xmlns:a16="http://schemas.microsoft.com/office/drawing/2014/main" id="{05500B6C-E3F5-44C5-972E-0FA1C9D0969B}"/>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 name="직선 연결선 16">
            <a:extLst>
              <a:ext uri="{FF2B5EF4-FFF2-40B4-BE49-F238E27FC236}">
                <a16:creationId xmlns:a16="http://schemas.microsoft.com/office/drawing/2014/main" id="{DEFC6179-7031-42EA-8086-F55F00082B44}"/>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슬라이드 번호 개체 틀 16">
            <a:extLst>
              <a:ext uri="{FF2B5EF4-FFF2-40B4-BE49-F238E27FC236}">
                <a16:creationId xmlns:a16="http://schemas.microsoft.com/office/drawing/2014/main" id="{D2EC5E10-0D16-4B54-936A-2F2E6B598EC7}"/>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8</a:t>
            </a:fld>
            <a:endParaRPr lang="ko-KR" altLang="en-US"/>
          </a:p>
        </p:txBody>
      </p:sp>
      <p:sp>
        <p:nvSpPr>
          <p:cNvPr id="21" name="직사각형 20">
            <a:extLst>
              <a:ext uri="{FF2B5EF4-FFF2-40B4-BE49-F238E27FC236}">
                <a16:creationId xmlns:a16="http://schemas.microsoft.com/office/drawing/2014/main" id="{EB39AD8D-59E5-4694-B567-3ED39A38BC7F}"/>
              </a:ext>
            </a:extLst>
          </p:cNvPr>
          <p:cNvSpPr/>
          <p:nvPr/>
        </p:nvSpPr>
        <p:spPr>
          <a:xfrm>
            <a:off x="817164" y="2041637"/>
            <a:ext cx="10938457" cy="1448410"/>
          </a:xfrm>
          <a:prstGeom prst="rect">
            <a:avLst/>
          </a:prstGeom>
        </p:spPr>
        <p:txBody>
          <a:bodyPr wrap="square">
            <a:spAutoFit/>
          </a:bodyPr>
          <a:lstStyle/>
          <a:p>
            <a:pPr marL="457200" indent="-457200">
              <a:lnSpc>
                <a:spcPct val="200000"/>
              </a:lnSpc>
              <a:buFont typeface="Wingdings" panose="05000000000000000000" pitchFamily="2" charset="2"/>
              <a:buChar char="ü"/>
            </a:pPr>
            <a:r>
              <a:rPr lang="en-US" altLang="ko-KR" sz="2400" dirty="0">
                <a:latin typeface="Times New Roman" panose="02020603050405020304" pitchFamily="18" charset="0"/>
                <a:cs typeface="Times New Roman" panose="02020603050405020304" pitchFamily="18" charset="0"/>
              </a:rPr>
              <a:t>Supervised learning, or teacher-student supervision. </a:t>
            </a:r>
          </a:p>
          <a:p>
            <a:pPr marL="457200" indent="-457200">
              <a:lnSpc>
                <a:spcPct val="200000"/>
              </a:lnSpc>
              <a:buFont typeface="Wingdings" panose="05000000000000000000" pitchFamily="2" charset="2"/>
              <a:buChar char="ü"/>
            </a:pPr>
            <a:r>
              <a:rPr lang="en-US" altLang="ko-KR" sz="2400" b="1" dirty="0">
                <a:latin typeface="Times New Roman" panose="02020603050405020304" pitchFamily="18" charset="0"/>
                <a:cs typeface="Times New Roman" panose="02020603050405020304" pitchFamily="18" charset="0"/>
              </a:rPr>
              <a:t>Require labeled dataset</a:t>
            </a:r>
            <a:r>
              <a:rPr lang="en-US" altLang="ko-KR" sz="2400" dirty="0">
                <a:latin typeface="Times New Roman" panose="02020603050405020304" pitchFamily="18" charset="0"/>
                <a:cs typeface="Times New Roman" panose="02020603050405020304" pitchFamily="18" charset="0"/>
              </a:rPr>
              <a:t>.</a:t>
            </a:r>
          </a:p>
        </p:txBody>
      </p:sp>
      <p:sp>
        <p:nvSpPr>
          <p:cNvPr id="22" name="제목 1">
            <a:extLst>
              <a:ext uri="{FF2B5EF4-FFF2-40B4-BE49-F238E27FC236}">
                <a16:creationId xmlns:a16="http://schemas.microsoft.com/office/drawing/2014/main" id="{57C061A3-3F1E-4609-916B-AA1EEAD83A40}"/>
              </a:ext>
            </a:extLst>
          </p:cNvPr>
          <p:cNvSpPr txBox="1">
            <a:spLocks/>
          </p:cNvSpPr>
          <p:nvPr/>
        </p:nvSpPr>
        <p:spPr>
          <a:xfrm>
            <a:off x="445719" y="1616843"/>
            <a:ext cx="10515600" cy="84958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altLang="ko-KR" sz="2600" b="1" dirty="0">
                <a:latin typeface="Times New Roman" panose="02020603050405020304" pitchFamily="18" charset="0"/>
                <a:cs typeface="Times New Roman" panose="02020603050405020304" pitchFamily="18" charset="0"/>
              </a:rPr>
              <a:t>Limitation of existing cross-modal learning works</a:t>
            </a:r>
            <a:endParaRPr lang="ko-KR" altLang="en-US" sz="2600" b="1" dirty="0">
              <a:latin typeface="Times New Roman" panose="02020603050405020304" pitchFamily="18" charset="0"/>
              <a:cs typeface="Times New Roman" panose="02020603050405020304" pitchFamily="18" charset="0"/>
            </a:endParaRPr>
          </a:p>
        </p:txBody>
      </p:sp>
      <p:cxnSp>
        <p:nvCxnSpPr>
          <p:cNvPr id="24" name="직선 연결선 23">
            <a:extLst>
              <a:ext uri="{FF2B5EF4-FFF2-40B4-BE49-F238E27FC236}">
                <a16:creationId xmlns:a16="http://schemas.microsoft.com/office/drawing/2014/main" id="{0487A909-0C8E-443D-A3E5-8F413041571B}"/>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 name="화살표: 아래쪽 1">
            <a:extLst>
              <a:ext uri="{FF2B5EF4-FFF2-40B4-BE49-F238E27FC236}">
                <a16:creationId xmlns:a16="http://schemas.microsoft.com/office/drawing/2014/main" id="{332EAE8D-8617-4302-9E83-0B51A94AEC22}"/>
              </a:ext>
            </a:extLst>
          </p:cNvPr>
          <p:cNvSpPr/>
          <p:nvPr/>
        </p:nvSpPr>
        <p:spPr>
          <a:xfrm>
            <a:off x="3949372" y="3961464"/>
            <a:ext cx="3060700" cy="8255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a:solidFill>
                  <a:schemeClr val="tx1"/>
                </a:solidFill>
                <a:latin typeface="Times New Roman" panose="02020603050405020304" pitchFamily="18" charset="0"/>
                <a:cs typeface="Times New Roman" panose="02020603050405020304" pitchFamily="18" charset="0"/>
              </a:rPr>
              <a:t>Recently,</a:t>
            </a:r>
            <a:endParaRPr lang="ko-KR" altLang="en-US" sz="2800" dirty="0">
              <a:solidFill>
                <a:schemeClr val="tx1"/>
              </a:solidFill>
              <a:latin typeface="Times New Roman" panose="02020603050405020304" pitchFamily="18" charset="0"/>
              <a:cs typeface="Times New Roman" panose="02020603050405020304" pitchFamily="18" charset="0"/>
            </a:endParaRPr>
          </a:p>
        </p:txBody>
      </p:sp>
      <p:sp>
        <p:nvSpPr>
          <p:cNvPr id="26" name="제목 1">
            <a:extLst>
              <a:ext uri="{FF2B5EF4-FFF2-40B4-BE49-F238E27FC236}">
                <a16:creationId xmlns:a16="http://schemas.microsoft.com/office/drawing/2014/main" id="{734031DE-531E-4454-B8E9-B8621373A1BB}"/>
              </a:ext>
            </a:extLst>
          </p:cNvPr>
          <p:cNvSpPr txBox="1">
            <a:spLocks/>
          </p:cNvSpPr>
          <p:nvPr/>
        </p:nvSpPr>
        <p:spPr>
          <a:xfrm>
            <a:off x="3576269" y="5133863"/>
            <a:ext cx="4254500" cy="849588"/>
          </a:xfrm>
          <a:prstGeom prst="rect">
            <a:avLst/>
          </a:prstGeom>
        </p:spPr>
        <p:txBody>
          <a:bodyP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600" b="1" dirty="0">
                <a:latin typeface="Times New Roman" panose="02020603050405020304" pitchFamily="18" charset="0"/>
                <a:cs typeface="Times New Roman" panose="02020603050405020304" pitchFamily="18" charset="0"/>
              </a:rPr>
              <a:t>Self-supervised learning!</a:t>
            </a:r>
            <a:endParaRPr lang="ko-KR" alt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13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직선 연결선 4">
            <a:extLst>
              <a:ext uri="{FF2B5EF4-FFF2-40B4-BE49-F238E27FC236}">
                <a16:creationId xmlns:a16="http://schemas.microsoft.com/office/drawing/2014/main" id="{36AA9BB7-EE32-4E93-82C2-5FBF92C75CBC}"/>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 name="제목 1">
            <a:extLst>
              <a:ext uri="{FF2B5EF4-FFF2-40B4-BE49-F238E27FC236}">
                <a16:creationId xmlns:a16="http://schemas.microsoft.com/office/drawing/2014/main" id="{EC619E7F-E388-4410-A540-4B2CECF5DB2E}"/>
              </a:ext>
            </a:extLst>
          </p:cNvPr>
          <p:cNvSpPr txBox="1">
            <a:spLocks/>
          </p:cNvSpPr>
          <p:nvPr/>
        </p:nvSpPr>
        <p:spPr>
          <a:xfrm>
            <a:off x="221922" y="313275"/>
            <a:ext cx="10515600" cy="849588"/>
          </a:xfrm>
          <a:prstGeom prst="rect">
            <a:avLst/>
          </a:prstGeom>
        </p:spPr>
        <p:txBody>
          <a:bodyPr>
            <a:normAutofit/>
          </a:bodyPr>
          <a:lstStyle>
            <a:defPPr>
              <a:defRPr lang="ko-KR"/>
            </a:defPPr>
            <a:lvl1pPr>
              <a:lnSpc>
                <a:spcPct val="90000"/>
              </a:lnSpc>
              <a:spcBef>
                <a:spcPct val="0"/>
              </a:spcBef>
              <a:buNone/>
              <a:defRPr sz="3600">
                <a:latin typeface="Times New Roman" panose="02020603050405020304" pitchFamily="18" charset="0"/>
                <a:ea typeface="+mj-ea"/>
                <a:cs typeface="Times New Roman" panose="02020603050405020304" pitchFamily="18" charset="0"/>
              </a:defRPr>
            </a:lvl1pPr>
          </a:lstStyle>
          <a:p>
            <a:r>
              <a:rPr lang="en-US" altLang="ko-KR" dirty="0"/>
              <a:t>Introduction</a:t>
            </a:r>
            <a:endParaRPr lang="ko-KR" altLang="en-US" dirty="0"/>
          </a:p>
        </p:txBody>
      </p:sp>
      <p:cxnSp>
        <p:nvCxnSpPr>
          <p:cNvPr id="8" name="직선 연결선 7">
            <a:extLst>
              <a:ext uri="{FF2B5EF4-FFF2-40B4-BE49-F238E27FC236}">
                <a16:creationId xmlns:a16="http://schemas.microsoft.com/office/drawing/2014/main" id="{05500B6C-E3F5-44C5-972E-0FA1C9D0969B}"/>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 name="직선 연결선 16">
            <a:extLst>
              <a:ext uri="{FF2B5EF4-FFF2-40B4-BE49-F238E27FC236}">
                <a16:creationId xmlns:a16="http://schemas.microsoft.com/office/drawing/2014/main" id="{DEFC6179-7031-42EA-8086-F55F00082B44}"/>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0" name="슬라이드 번호 개체 틀 16">
            <a:extLst>
              <a:ext uri="{FF2B5EF4-FFF2-40B4-BE49-F238E27FC236}">
                <a16:creationId xmlns:a16="http://schemas.microsoft.com/office/drawing/2014/main" id="{D2EC5E10-0D16-4B54-936A-2F2E6B598EC7}"/>
              </a:ext>
            </a:extLst>
          </p:cNvPr>
          <p:cNvSpPr>
            <a:spLocks noGrp="1"/>
          </p:cNvSpPr>
          <p:nvPr>
            <p:ph type="sldNum" sz="quarter" idx="12"/>
          </p:nvPr>
        </p:nvSpPr>
        <p:spPr>
          <a:xfrm>
            <a:off x="8610600" y="6356350"/>
            <a:ext cx="2743200" cy="365125"/>
          </a:xfrm>
        </p:spPr>
        <p:txBody>
          <a:bodyPr/>
          <a:lstStyle/>
          <a:p>
            <a:fld id="{CA1AAB14-659C-495B-B4B2-DD9A364F6C9D}" type="slidenum">
              <a:rPr lang="ko-KR" altLang="en-US" smtClean="0"/>
              <a:t>9</a:t>
            </a:fld>
            <a:endParaRPr lang="ko-KR" altLang="en-US"/>
          </a:p>
        </p:txBody>
      </p:sp>
      <p:cxnSp>
        <p:nvCxnSpPr>
          <p:cNvPr id="24" name="직선 연결선 23">
            <a:extLst>
              <a:ext uri="{FF2B5EF4-FFF2-40B4-BE49-F238E27FC236}">
                <a16:creationId xmlns:a16="http://schemas.microsoft.com/office/drawing/2014/main" id="{0487A909-0C8E-443D-A3E5-8F413041571B}"/>
              </a:ext>
            </a:extLst>
          </p:cNvPr>
          <p:cNvCxnSpPr/>
          <p:nvPr/>
        </p:nvCxnSpPr>
        <p:spPr>
          <a:xfrm>
            <a:off x="0" y="1157469"/>
            <a:ext cx="121920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 name="직선 연결선 3">
            <a:extLst>
              <a:ext uri="{FF2B5EF4-FFF2-40B4-BE49-F238E27FC236}">
                <a16:creationId xmlns:a16="http://schemas.microsoft.com/office/drawing/2014/main" id="{4FBC8193-6AE6-479B-A1C4-D7C402D27E31}"/>
              </a:ext>
            </a:extLst>
          </p:cNvPr>
          <p:cNvCxnSpPr>
            <a:cxnSpLocks/>
          </p:cNvCxnSpPr>
          <p:nvPr/>
        </p:nvCxnSpPr>
        <p:spPr>
          <a:xfrm>
            <a:off x="3797300" y="1257300"/>
            <a:ext cx="0" cy="546417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D0E0F27C-F465-4554-BEA9-53DB28442143}"/>
              </a:ext>
            </a:extLst>
          </p:cNvPr>
          <p:cNvCxnSpPr>
            <a:cxnSpLocks/>
          </p:cNvCxnSpPr>
          <p:nvPr/>
        </p:nvCxnSpPr>
        <p:spPr>
          <a:xfrm>
            <a:off x="8013700" y="1257300"/>
            <a:ext cx="0" cy="546417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직사각형 8">
            <a:extLst>
              <a:ext uri="{FF2B5EF4-FFF2-40B4-BE49-F238E27FC236}">
                <a16:creationId xmlns:a16="http://schemas.microsoft.com/office/drawing/2014/main" id="{AB19D7D0-20DA-454F-9A12-980C09F8D275}"/>
              </a:ext>
            </a:extLst>
          </p:cNvPr>
          <p:cNvSpPr/>
          <p:nvPr/>
        </p:nvSpPr>
        <p:spPr>
          <a:xfrm>
            <a:off x="8257429" y="1415534"/>
            <a:ext cx="3826881" cy="400110"/>
          </a:xfrm>
          <a:prstGeom prst="rect">
            <a:avLst/>
          </a:prstGeom>
        </p:spPr>
        <p:txBody>
          <a:bodyPr wrap="none">
            <a:spAutoFit/>
          </a:bodyPr>
          <a:lstStyle/>
          <a:p>
            <a:r>
              <a:rPr lang="en-US" altLang="ko-KR" sz="2000" b="1" dirty="0">
                <a:latin typeface="Times New Roman" panose="02020603050405020304" pitchFamily="18" charset="0"/>
                <a:cs typeface="Times New Roman" panose="02020603050405020304" pitchFamily="18" charset="0"/>
              </a:rPr>
              <a:t>Objects that Sound (ECCV 2018)</a:t>
            </a:r>
            <a:endParaRPr lang="ko-KR" altLang="en-US" sz="2000" b="1" dirty="0"/>
          </a:p>
        </p:txBody>
      </p:sp>
      <p:sp>
        <p:nvSpPr>
          <p:cNvPr id="10" name="직사각형 9">
            <a:extLst>
              <a:ext uri="{FF2B5EF4-FFF2-40B4-BE49-F238E27FC236}">
                <a16:creationId xmlns:a16="http://schemas.microsoft.com/office/drawing/2014/main" id="{B90EDA5A-AFFF-48FC-A505-BD94918F1766}"/>
              </a:ext>
            </a:extLst>
          </p:cNvPr>
          <p:cNvSpPr/>
          <p:nvPr/>
        </p:nvSpPr>
        <p:spPr>
          <a:xfrm>
            <a:off x="4090420" y="1415534"/>
            <a:ext cx="3630161" cy="369332"/>
          </a:xfrm>
          <a:prstGeom prst="rect">
            <a:avLst/>
          </a:prstGeom>
        </p:spPr>
        <p:txBody>
          <a:bodyPr wrap="none">
            <a:spAutoFit/>
          </a:bodyPr>
          <a:lstStyle/>
          <a:p>
            <a:r>
              <a:rPr lang="en-US" altLang="ko-KR" dirty="0">
                <a:latin typeface="Times New Roman" panose="02020603050405020304" pitchFamily="18" charset="0"/>
                <a:cs typeface="Times New Roman" panose="02020603050405020304" pitchFamily="18" charset="0"/>
              </a:rPr>
              <a:t>Look, Listen and Learn (ICCV 2017)</a:t>
            </a:r>
            <a:endParaRPr lang="ko-KR" altLang="en-US" dirty="0"/>
          </a:p>
        </p:txBody>
      </p:sp>
      <p:sp>
        <p:nvSpPr>
          <p:cNvPr id="11" name="직사각형 10">
            <a:extLst>
              <a:ext uri="{FF2B5EF4-FFF2-40B4-BE49-F238E27FC236}">
                <a16:creationId xmlns:a16="http://schemas.microsoft.com/office/drawing/2014/main" id="{091F9140-D574-42AC-8141-764CD7B34E1B}"/>
              </a:ext>
            </a:extLst>
          </p:cNvPr>
          <p:cNvSpPr/>
          <p:nvPr/>
        </p:nvSpPr>
        <p:spPr>
          <a:xfrm>
            <a:off x="221922" y="1412581"/>
            <a:ext cx="3435676" cy="923330"/>
          </a:xfrm>
          <a:prstGeom prst="rect">
            <a:avLst/>
          </a:prstGeom>
        </p:spPr>
        <p:txBody>
          <a:bodyPr wrap="square">
            <a:spAutoFit/>
          </a:bodyPr>
          <a:lstStyle/>
          <a:p>
            <a:r>
              <a:rPr lang="en-US" altLang="ko-KR" dirty="0">
                <a:latin typeface="Times New Roman" panose="02020603050405020304" pitchFamily="18" charset="0"/>
                <a:cs typeface="Times New Roman" panose="02020603050405020304" pitchFamily="18" charset="0"/>
              </a:rPr>
              <a:t>Audio-Visual Scene Analysis with Self-Supervised Multisensory                   Features (ECCV 2018)</a:t>
            </a:r>
            <a:endParaRPr lang="ko-KR" altLang="en-US" dirty="0"/>
          </a:p>
        </p:txBody>
      </p:sp>
      <p:sp>
        <p:nvSpPr>
          <p:cNvPr id="12" name="TextBox 11">
            <a:extLst>
              <a:ext uri="{FF2B5EF4-FFF2-40B4-BE49-F238E27FC236}">
                <a16:creationId xmlns:a16="http://schemas.microsoft.com/office/drawing/2014/main" id="{7230F8F5-5A20-46E7-BF7C-E5DC7BFB5122}"/>
              </a:ext>
            </a:extLst>
          </p:cNvPr>
          <p:cNvSpPr txBox="1"/>
          <p:nvPr/>
        </p:nvSpPr>
        <p:spPr>
          <a:xfrm>
            <a:off x="295111" y="2654300"/>
            <a:ext cx="3289297" cy="923330"/>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t>Multiple video frames and raw sound data without any label.</a:t>
            </a:r>
            <a:endParaRPr lang="ko-KR" altLang="en-US" dirty="0"/>
          </a:p>
        </p:txBody>
      </p:sp>
      <p:sp>
        <p:nvSpPr>
          <p:cNvPr id="25" name="TextBox 24">
            <a:extLst>
              <a:ext uri="{FF2B5EF4-FFF2-40B4-BE49-F238E27FC236}">
                <a16:creationId xmlns:a16="http://schemas.microsoft.com/office/drawing/2014/main" id="{5C6A8AC1-F93A-408E-870D-3724A223C7FD}"/>
              </a:ext>
            </a:extLst>
          </p:cNvPr>
          <p:cNvSpPr txBox="1"/>
          <p:nvPr/>
        </p:nvSpPr>
        <p:spPr>
          <a:xfrm>
            <a:off x="4260852" y="2654300"/>
            <a:ext cx="3289297" cy="646331"/>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t>Fuse image and audio features by concatenating.</a:t>
            </a:r>
            <a:endParaRPr lang="ko-KR" altLang="en-US" dirty="0"/>
          </a:p>
        </p:txBody>
      </p:sp>
      <p:sp>
        <p:nvSpPr>
          <p:cNvPr id="27" name="TextBox 26">
            <a:extLst>
              <a:ext uri="{FF2B5EF4-FFF2-40B4-BE49-F238E27FC236}">
                <a16:creationId xmlns:a16="http://schemas.microsoft.com/office/drawing/2014/main" id="{CADBE6BD-065D-47B6-A63D-5AB33D4F09B1}"/>
              </a:ext>
            </a:extLst>
          </p:cNvPr>
          <p:cNvSpPr txBox="1"/>
          <p:nvPr/>
        </p:nvSpPr>
        <p:spPr>
          <a:xfrm>
            <a:off x="8340244" y="2007969"/>
            <a:ext cx="3629829" cy="1200329"/>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t>Fuse image and audio         + calculate Euclidean distance.</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t>State-of-the-art model.</a:t>
            </a:r>
            <a:endParaRPr lang="ko-KR" altLang="en-US" dirty="0"/>
          </a:p>
        </p:txBody>
      </p:sp>
      <p:pic>
        <p:nvPicPr>
          <p:cNvPr id="28" name="그림 27">
            <a:extLst>
              <a:ext uri="{FF2B5EF4-FFF2-40B4-BE49-F238E27FC236}">
                <a16:creationId xmlns:a16="http://schemas.microsoft.com/office/drawing/2014/main" id="{71487E31-4A1D-4FFA-A0B8-49953FF64340}"/>
              </a:ext>
            </a:extLst>
          </p:cNvPr>
          <p:cNvPicPr>
            <a:picLocks noChangeAspect="1"/>
          </p:cNvPicPr>
          <p:nvPr/>
        </p:nvPicPr>
        <p:blipFill>
          <a:blip r:embed="rId3"/>
          <a:stretch>
            <a:fillRect/>
          </a:stretch>
        </p:blipFill>
        <p:spPr>
          <a:xfrm>
            <a:off x="295110" y="4128812"/>
            <a:ext cx="3289295" cy="2416031"/>
          </a:xfrm>
          <a:prstGeom prst="rect">
            <a:avLst/>
          </a:prstGeom>
        </p:spPr>
      </p:pic>
      <p:grpSp>
        <p:nvGrpSpPr>
          <p:cNvPr id="29" name="그룹 28">
            <a:extLst>
              <a:ext uri="{FF2B5EF4-FFF2-40B4-BE49-F238E27FC236}">
                <a16:creationId xmlns:a16="http://schemas.microsoft.com/office/drawing/2014/main" id="{5EE789C4-1C6C-4077-90E2-F2C21A666622}"/>
              </a:ext>
            </a:extLst>
          </p:cNvPr>
          <p:cNvGrpSpPr/>
          <p:nvPr/>
        </p:nvGrpSpPr>
        <p:grpSpPr>
          <a:xfrm>
            <a:off x="5234298" y="3429000"/>
            <a:ext cx="1609790" cy="3407230"/>
            <a:chOff x="6391174" y="1260910"/>
            <a:chExt cx="2463912" cy="5215036"/>
          </a:xfrm>
        </p:grpSpPr>
        <p:pic>
          <p:nvPicPr>
            <p:cNvPr id="30" name="그림 29">
              <a:extLst>
                <a:ext uri="{FF2B5EF4-FFF2-40B4-BE49-F238E27FC236}">
                  <a16:creationId xmlns:a16="http://schemas.microsoft.com/office/drawing/2014/main" id="{0062535C-9A03-4E1B-A3CA-F4B3AFD03405}"/>
                </a:ext>
              </a:extLst>
            </p:cNvPr>
            <p:cNvPicPr>
              <a:picLocks noChangeAspect="1"/>
            </p:cNvPicPr>
            <p:nvPr/>
          </p:nvPicPr>
          <p:blipFill>
            <a:blip r:embed="rId4"/>
            <a:stretch>
              <a:fillRect/>
            </a:stretch>
          </p:blipFill>
          <p:spPr>
            <a:xfrm>
              <a:off x="6451372" y="1260910"/>
              <a:ext cx="2269333" cy="4524073"/>
            </a:xfrm>
            <a:prstGeom prst="rect">
              <a:avLst/>
            </a:prstGeom>
          </p:spPr>
        </p:pic>
        <p:sp>
          <p:nvSpPr>
            <p:cNvPr id="31" name="TextBox 30">
              <a:extLst>
                <a:ext uri="{FF2B5EF4-FFF2-40B4-BE49-F238E27FC236}">
                  <a16:creationId xmlns:a16="http://schemas.microsoft.com/office/drawing/2014/main" id="{EFAFC091-07E7-4B38-91BF-9D63006FC7D6}"/>
                </a:ext>
              </a:extLst>
            </p:cNvPr>
            <p:cNvSpPr txBox="1"/>
            <p:nvPr/>
          </p:nvSpPr>
          <p:spPr>
            <a:xfrm>
              <a:off x="6467413" y="5784983"/>
              <a:ext cx="2387673" cy="690963"/>
            </a:xfrm>
            <a:prstGeom prst="rect">
              <a:avLst/>
            </a:prstGeom>
            <a:solidFill>
              <a:schemeClr val="bg1"/>
            </a:solidFill>
          </p:spPr>
          <p:txBody>
            <a:bodyPr wrap="square" rtlCol="0">
              <a:spAutoFit/>
            </a:bodyPr>
            <a:lstStyle/>
            <a:p>
              <a:pPr algn="ctr"/>
              <a:endParaRPr lang="ko-KR" altLang="en-US" dirty="0">
                <a:latin typeface="Times New Roman" panose="02020603050405020304" pitchFamily="18" charset="0"/>
                <a:cs typeface="Times New Roman" panose="02020603050405020304" pitchFamily="18" charset="0"/>
              </a:endParaRPr>
            </a:p>
          </p:txBody>
        </p:sp>
        <p:sp>
          <p:nvSpPr>
            <p:cNvPr id="32" name="직사각형 31">
              <a:extLst>
                <a:ext uri="{FF2B5EF4-FFF2-40B4-BE49-F238E27FC236}">
                  <a16:creationId xmlns:a16="http://schemas.microsoft.com/office/drawing/2014/main" id="{A1712AD2-672B-477D-AE73-E2E3136C6C2B}"/>
                </a:ext>
              </a:extLst>
            </p:cNvPr>
            <p:cNvSpPr/>
            <p:nvPr/>
          </p:nvSpPr>
          <p:spPr>
            <a:xfrm>
              <a:off x="6391174" y="2425566"/>
              <a:ext cx="2269333" cy="1135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33" name="그룹 32">
            <a:extLst>
              <a:ext uri="{FF2B5EF4-FFF2-40B4-BE49-F238E27FC236}">
                <a16:creationId xmlns:a16="http://schemas.microsoft.com/office/drawing/2014/main" id="{8D86FE52-FBB0-49A4-9FF4-EA9ABA2DA5F5}"/>
              </a:ext>
            </a:extLst>
          </p:cNvPr>
          <p:cNvGrpSpPr/>
          <p:nvPr/>
        </p:nvGrpSpPr>
        <p:grpSpPr>
          <a:xfrm>
            <a:off x="9237188" y="3511323"/>
            <a:ext cx="1490023" cy="3210152"/>
            <a:chOff x="8904540" y="1166120"/>
            <a:chExt cx="2449260" cy="5276761"/>
          </a:xfrm>
        </p:grpSpPr>
        <p:pic>
          <p:nvPicPr>
            <p:cNvPr id="34" name="그림 7">
              <a:extLst>
                <a:ext uri="{FF2B5EF4-FFF2-40B4-BE49-F238E27FC236}">
                  <a16:creationId xmlns:a16="http://schemas.microsoft.com/office/drawing/2014/main" id="{34ED6950-C74F-4DF1-B05C-CC503E3D11AF}"/>
                </a:ext>
              </a:extLst>
            </p:cNvPr>
            <p:cNvPicPr>
              <a:picLocks noChangeAspect="1"/>
            </p:cNvPicPr>
            <p:nvPr/>
          </p:nvPicPr>
          <p:blipFill>
            <a:blip r:embed="rId5"/>
            <a:stretch>
              <a:fillRect/>
            </a:stretch>
          </p:blipFill>
          <p:spPr>
            <a:xfrm>
              <a:off x="8904540" y="1166120"/>
              <a:ext cx="2449260" cy="4996396"/>
            </a:xfrm>
            <a:prstGeom prst="rect">
              <a:avLst/>
            </a:prstGeom>
          </p:spPr>
        </p:pic>
        <p:sp>
          <p:nvSpPr>
            <p:cNvPr id="35" name="TextBox 34">
              <a:extLst>
                <a:ext uri="{FF2B5EF4-FFF2-40B4-BE49-F238E27FC236}">
                  <a16:creationId xmlns:a16="http://schemas.microsoft.com/office/drawing/2014/main" id="{CF5DF69C-72A9-4407-B960-9F2E7402143C}"/>
                </a:ext>
              </a:extLst>
            </p:cNvPr>
            <p:cNvSpPr txBox="1"/>
            <p:nvPr/>
          </p:nvSpPr>
          <p:spPr>
            <a:xfrm>
              <a:off x="9099573" y="5784984"/>
              <a:ext cx="2156059" cy="657897"/>
            </a:xfrm>
            <a:prstGeom prst="rect">
              <a:avLst/>
            </a:prstGeom>
            <a:solidFill>
              <a:schemeClr val="bg1"/>
            </a:solidFill>
          </p:spPr>
          <p:txBody>
            <a:bodyPr wrap="square" rtlCol="0">
              <a:spAutoFit/>
            </a:bodyPr>
            <a:lstStyle/>
            <a:p>
              <a:pPr algn="ctr"/>
              <a:endParaRPr lang="ko-KR" altLang="en-US" dirty="0">
                <a:latin typeface="Times New Roman" panose="02020603050405020304" pitchFamily="18" charset="0"/>
                <a:cs typeface="Times New Roman" panose="02020603050405020304" pitchFamily="18" charset="0"/>
              </a:endParaRPr>
            </a:p>
          </p:txBody>
        </p:sp>
        <p:sp>
          <p:nvSpPr>
            <p:cNvPr id="36" name="직사각형 35">
              <a:extLst>
                <a:ext uri="{FF2B5EF4-FFF2-40B4-BE49-F238E27FC236}">
                  <a16:creationId xmlns:a16="http://schemas.microsoft.com/office/drawing/2014/main" id="{B0106745-45C3-463F-8515-09E9BF64D6BC}"/>
                </a:ext>
              </a:extLst>
            </p:cNvPr>
            <p:cNvSpPr/>
            <p:nvPr/>
          </p:nvSpPr>
          <p:spPr>
            <a:xfrm>
              <a:off x="8986298" y="2110998"/>
              <a:ext cx="2269333" cy="646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Tree>
    <p:extLst>
      <p:ext uri="{BB962C8B-B14F-4D97-AF65-F5344CB8AC3E}">
        <p14:creationId xmlns:p14="http://schemas.microsoft.com/office/powerpoint/2010/main" val="5418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5" grpId="0"/>
      <p:bldP spid="27" grpId="0"/>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2660</TotalTime>
  <Words>3466</Words>
  <Application>Microsoft Office PowerPoint</Application>
  <PresentationFormat>와이드스크린</PresentationFormat>
  <Paragraphs>534</Paragraphs>
  <Slides>52</Slides>
  <Notes>52</Notes>
  <HiddenSlides>0</HiddenSlides>
  <MMClips>2</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52</vt:i4>
      </vt:variant>
    </vt:vector>
  </HeadingPairs>
  <TitlesOfParts>
    <vt:vector size="61" baseType="lpstr">
      <vt:lpstr>맑은 고딕</vt:lpstr>
      <vt:lpstr>Arial</vt:lpstr>
      <vt:lpstr>Calibri</vt:lpstr>
      <vt:lpstr>Cambria</vt:lpstr>
      <vt:lpstr>Cambria Math</vt:lpstr>
      <vt:lpstr>Consolas</vt:lpstr>
      <vt:lpstr>Times New Roman</vt:lpstr>
      <vt:lpstr>Wingdings</vt:lpstr>
      <vt:lpstr>Office 테마</vt:lpstr>
      <vt:lpstr>Final presentation</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Proposal</dc:title>
  <dc:creator>user</dc:creator>
  <cp:lastModifiedBy>user</cp:lastModifiedBy>
  <cp:revision>594</cp:revision>
  <dcterms:created xsi:type="dcterms:W3CDTF">2020-04-30T18:00:20Z</dcterms:created>
  <dcterms:modified xsi:type="dcterms:W3CDTF">2020-06-29T06:55:38Z</dcterms:modified>
</cp:coreProperties>
</file>